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80" r:id="rId4"/>
    <p:sldId id="284" r:id="rId5"/>
    <p:sldId id="282" r:id="rId6"/>
    <p:sldId id="283" r:id="rId7"/>
    <p:sldId id="285" r:id="rId8"/>
    <p:sldId id="286" r:id="rId9"/>
    <p:sldId id="287" r:id="rId10"/>
    <p:sldId id="288" r:id="rId11"/>
    <p:sldId id="289" r:id="rId12"/>
    <p:sldId id="290" r:id="rId13"/>
    <p:sldId id="292" r:id="rId14"/>
    <p:sldId id="293" r:id="rId15"/>
    <p:sldId id="294" r:id="rId16"/>
    <p:sldId id="298" r:id="rId17"/>
    <p:sldId id="296" r:id="rId18"/>
    <p:sldId id="297" r:id="rId19"/>
    <p:sldId id="299" r:id="rId20"/>
    <p:sldId id="295" r:id="rId21"/>
    <p:sldId id="300" r:id="rId22"/>
    <p:sldId id="302" r:id="rId23"/>
    <p:sldId id="303" r:id="rId24"/>
    <p:sldId id="301" r:id="rId25"/>
    <p:sldId id="306" r:id="rId26"/>
    <p:sldId id="307" r:id="rId27"/>
    <p:sldId id="308" r:id="rId28"/>
    <p:sldId id="309" r:id="rId29"/>
    <p:sldId id="310" r:id="rId30"/>
    <p:sldId id="311" r:id="rId31"/>
    <p:sldId id="312" r:id="rId32"/>
    <p:sldId id="305" r:id="rId33"/>
    <p:sldId id="304" r:id="rId34"/>
    <p:sldId id="314" r:id="rId35"/>
    <p:sldId id="315" r:id="rId36"/>
    <p:sldId id="313" r:id="rId37"/>
    <p:sldId id="316" r:id="rId38"/>
    <p:sldId id="330" r:id="rId39"/>
    <p:sldId id="332" r:id="rId40"/>
    <p:sldId id="333" r:id="rId41"/>
    <p:sldId id="334" r:id="rId42"/>
    <p:sldId id="317" r:id="rId43"/>
    <p:sldId id="318" r:id="rId44"/>
    <p:sldId id="319" r:id="rId45"/>
    <p:sldId id="320" r:id="rId46"/>
    <p:sldId id="321" r:id="rId47"/>
    <p:sldId id="322" r:id="rId48"/>
    <p:sldId id="323" r:id="rId49"/>
    <p:sldId id="326" r:id="rId50"/>
    <p:sldId id="327" r:id="rId51"/>
    <p:sldId id="328" r:id="rId52"/>
    <p:sldId id="324" r:id="rId53"/>
    <p:sldId id="325" r:id="rId54"/>
    <p:sldId id="329" r:id="rId55"/>
    <p:sldId id="335" r:id="rId56"/>
    <p:sldId id="337" r:id="rId57"/>
    <p:sldId id="336" r:id="rId58"/>
    <p:sldId id="338" r:id="rId59"/>
    <p:sldId id="339" r:id="rId60"/>
    <p:sldId id="340" r:id="rId61"/>
    <p:sldId id="341" r:id="rId62"/>
    <p:sldId id="342" r:id="rId63"/>
    <p:sldId id="343" r:id="rId64"/>
    <p:sldId id="344" r:id="rId65"/>
    <p:sldId id="345" r:id="rId66"/>
    <p:sldId id="346" r:id="rId67"/>
    <p:sldId id="347" r:id="rId68"/>
    <p:sldId id="349" r:id="rId69"/>
    <p:sldId id="350" r:id="rId70"/>
    <p:sldId id="351" r:id="rId71"/>
    <p:sldId id="348"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57" autoAdjust="0"/>
    <p:restoredTop sz="94648" autoAdjust="0"/>
  </p:normalViewPr>
  <p:slideViewPr>
    <p:cSldViewPr>
      <p:cViewPr varScale="1">
        <p:scale>
          <a:sx n="78" d="100"/>
          <a:sy n="78" d="100"/>
        </p:scale>
        <p:origin x="1291" y="6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304560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2439257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3736613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1750917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1150977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25071533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4045980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2797363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13304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135225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2B5881-A400-41FA-87B3-41F75255235B}" type="datetimeFigureOut">
              <a:rPr lang="en-US" smtClean="0"/>
              <a:pPr/>
              <a:t>8/22/2024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3831064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2B5881-A400-41FA-87B3-41F75255235B}" type="datetimeFigureOut">
              <a:rPr lang="en-US" smtClean="0"/>
              <a:pPr/>
              <a:t>8/22/2024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3CE5C4-44C3-4320-904C-7F4C2574977E}" type="slidenum">
              <a:rPr lang="en-US" smtClean="0"/>
              <a:pPr/>
              <a:t>‹#›</a:t>
            </a:fld>
            <a:endParaRPr lang="en-US" dirty="0"/>
          </a:p>
        </p:txBody>
      </p:sp>
    </p:spTree>
    <p:extLst>
      <p:ext uri="{BB962C8B-B14F-4D97-AF65-F5344CB8AC3E}">
        <p14:creationId xmlns:p14="http://schemas.microsoft.com/office/powerpoint/2010/main" val="25647671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jupyter.org/"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jetbrains.com/pycharm/download/#section=window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postgresql.org/download/"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peps.python.org/pep-0008/"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conda.io/en/latest/miniconda.html"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1239" y="762000"/>
            <a:ext cx="8610600" cy="28956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700" dirty="0">
                <a:solidFill>
                  <a:schemeClr val="tx2"/>
                </a:solidFill>
                <a:latin typeface="Arial" pitchFamily="34" charset="0"/>
                <a:cs typeface="Arial" pitchFamily="34" charset="0"/>
              </a:rPr>
              <a:t>CYBR 493A</a:t>
            </a:r>
          </a:p>
          <a:p>
            <a:r>
              <a:rPr lang="en-US" sz="7700" dirty="0">
                <a:solidFill>
                  <a:schemeClr val="tx2"/>
                </a:solidFill>
                <a:latin typeface="Arial" pitchFamily="34" charset="0"/>
                <a:cs typeface="Arial" pitchFamily="34" charset="0"/>
              </a:rPr>
              <a:t>Introduction</a:t>
            </a:r>
          </a:p>
        </p:txBody>
      </p:sp>
      <p:sp>
        <p:nvSpPr>
          <p:cNvPr id="7" name="Title 1"/>
          <p:cNvSpPr txBox="1">
            <a:spLocks/>
          </p:cNvSpPr>
          <p:nvPr/>
        </p:nvSpPr>
        <p:spPr>
          <a:xfrm>
            <a:off x="301239" y="3200400"/>
            <a:ext cx="8610600" cy="1219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600" dirty="0">
                <a:solidFill>
                  <a:schemeClr val="tx2">
                    <a:lumMod val="60000"/>
                    <a:lumOff val="40000"/>
                  </a:schemeClr>
                </a:solidFill>
                <a:latin typeface="Arial" pitchFamily="34" charset="0"/>
                <a:cs typeface="Arial" pitchFamily="34" charset="0"/>
              </a:rPr>
              <a:t>Lecture 1.B. : Python installation and configuration</a:t>
            </a:r>
          </a:p>
        </p:txBody>
      </p:sp>
    </p:spTree>
    <p:extLst>
      <p:ext uri="{BB962C8B-B14F-4D97-AF65-F5344CB8AC3E}">
        <p14:creationId xmlns:p14="http://schemas.microsoft.com/office/powerpoint/2010/main" val="11981328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Autofit/>
          </a:bodyPr>
          <a:lstStyle/>
          <a:p>
            <a:pPr algn="l"/>
            <a:r>
              <a:rPr lang="en-US" sz="3600" dirty="0"/>
              <a:t>Miniconda Environment for Python 2/2</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502919" y="1228663"/>
            <a:ext cx="7239000" cy="1523999"/>
          </a:xfrm>
        </p:spPr>
        <p:txBody>
          <a:bodyPr>
            <a:normAutofit fontScale="85000" lnSpcReduction="20000"/>
          </a:bodyPr>
          <a:lstStyle/>
          <a:p>
            <a:r>
              <a:rPr lang="en-US" dirty="0"/>
              <a:t>You may create other environments if you wish to use different versions of python. Just change the version number to 3.6 for example if you wish to use that version.</a:t>
            </a:r>
          </a:p>
        </p:txBody>
      </p:sp>
      <p:pic>
        <p:nvPicPr>
          <p:cNvPr id="7" name="Picture 6">
            <a:extLst>
              <a:ext uri="{FF2B5EF4-FFF2-40B4-BE49-F238E27FC236}">
                <a16:creationId xmlns:a16="http://schemas.microsoft.com/office/drawing/2014/main" id="{AADD4194-D2D3-4837-B787-97DF463B868D}"/>
              </a:ext>
            </a:extLst>
          </p:cNvPr>
          <p:cNvPicPr>
            <a:picLocks noChangeAspect="1"/>
          </p:cNvPicPr>
          <p:nvPr/>
        </p:nvPicPr>
        <p:blipFill rotWithShape="1">
          <a:blip r:embed="rId2"/>
          <a:srcRect l="5833" t="20370" r="68333" b="32222"/>
          <a:stretch/>
        </p:blipFill>
        <p:spPr>
          <a:xfrm>
            <a:off x="1176337" y="2590800"/>
            <a:ext cx="6791325" cy="3505200"/>
          </a:xfrm>
          <a:prstGeom prst="rect">
            <a:avLst/>
          </a:prstGeom>
        </p:spPr>
      </p:pic>
    </p:spTree>
    <p:extLst>
      <p:ext uri="{BB962C8B-B14F-4D97-AF65-F5344CB8AC3E}">
        <p14:creationId xmlns:p14="http://schemas.microsoft.com/office/powerpoint/2010/main" val="3067497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Autofit/>
          </a:bodyPr>
          <a:lstStyle/>
          <a:p>
            <a:pPr algn="l"/>
            <a:r>
              <a:rPr lang="en-US" sz="3600" dirty="0"/>
              <a:t>Jupyter</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69392" y="1429830"/>
            <a:ext cx="8336281" cy="4029137"/>
          </a:xfrm>
        </p:spPr>
        <p:txBody>
          <a:bodyPr>
            <a:normAutofit fontScale="92500"/>
          </a:bodyPr>
          <a:lstStyle/>
          <a:p>
            <a:r>
              <a:rPr lang="en-US" sz="2800" dirty="0">
                <a:hlinkClick r:id="rId2"/>
              </a:rPr>
              <a:t>Jupyter</a:t>
            </a:r>
            <a:r>
              <a:rPr lang="en-US" sz="2800" dirty="0"/>
              <a:t> is a web-based interactive development environment for notebooks, code, and data</a:t>
            </a:r>
          </a:p>
          <a:p>
            <a:r>
              <a:rPr lang="en-US" sz="2800" dirty="0"/>
              <a:t>Its flexible interface allows users to configure and arrange workflows in data science, scientific computing, computational journalism, and machine learning. </a:t>
            </a:r>
          </a:p>
          <a:p>
            <a:r>
              <a:rPr lang="en-US" sz="2800" dirty="0"/>
              <a:t>A modular design invites extensions to expand and enrich functionality. </a:t>
            </a:r>
          </a:p>
          <a:p>
            <a:r>
              <a:rPr lang="en-US" sz="2800" dirty="0"/>
              <a:t>We can run our code one line at a time instead or running the whole program</a:t>
            </a:r>
          </a:p>
        </p:txBody>
      </p:sp>
    </p:spTree>
    <p:extLst>
      <p:ext uri="{BB962C8B-B14F-4D97-AF65-F5344CB8AC3E}">
        <p14:creationId xmlns:p14="http://schemas.microsoft.com/office/powerpoint/2010/main" val="3548358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Autofit/>
          </a:bodyPr>
          <a:lstStyle/>
          <a:p>
            <a:pPr algn="l"/>
            <a:r>
              <a:rPr lang="en-US" sz="3600" dirty="0"/>
              <a:t>Install Jupyter</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32816" y="1219200"/>
            <a:ext cx="8336281" cy="4029137"/>
          </a:xfrm>
        </p:spPr>
        <p:txBody>
          <a:bodyPr>
            <a:normAutofit/>
          </a:bodyPr>
          <a:lstStyle/>
          <a:p>
            <a:r>
              <a:rPr lang="en-US" sz="2800" dirty="0"/>
              <a:t>The easiest way to install jupyter is using the miniconda terminal.</a:t>
            </a:r>
          </a:p>
          <a:p>
            <a:r>
              <a:rPr lang="en-US" sz="2800" dirty="0"/>
              <a:t>While the terminal is open, type the command below:</a:t>
            </a:r>
          </a:p>
        </p:txBody>
      </p:sp>
      <p:pic>
        <p:nvPicPr>
          <p:cNvPr id="5" name="Picture 4">
            <a:extLst>
              <a:ext uri="{FF2B5EF4-FFF2-40B4-BE49-F238E27FC236}">
                <a16:creationId xmlns:a16="http://schemas.microsoft.com/office/drawing/2014/main" id="{EFCD7E27-0D82-40FD-B9E5-B267FF8C413D}"/>
              </a:ext>
            </a:extLst>
          </p:cNvPr>
          <p:cNvPicPr>
            <a:picLocks noChangeAspect="1"/>
          </p:cNvPicPr>
          <p:nvPr/>
        </p:nvPicPr>
        <p:blipFill rotWithShape="1">
          <a:blip r:embed="rId2"/>
          <a:srcRect l="51261" t="29259" r="23529" b="23334"/>
          <a:stretch/>
        </p:blipFill>
        <p:spPr>
          <a:xfrm>
            <a:off x="1981200" y="2743200"/>
            <a:ext cx="6019800" cy="3210563"/>
          </a:xfrm>
          <a:prstGeom prst="rect">
            <a:avLst/>
          </a:prstGeom>
        </p:spPr>
      </p:pic>
      <p:sp>
        <p:nvSpPr>
          <p:cNvPr id="6" name="Oval 5">
            <a:extLst>
              <a:ext uri="{FF2B5EF4-FFF2-40B4-BE49-F238E27FC236}">
                <a16:creationId xmlns:a16="http://schemas.microsoft.com/office/drawing/2014/main" id="{D5DBC2D1-9F87-43B8-A2BF-88AD951CC648}"/>
              </a:ext>
            </a:extLst>
          </p:cNvPr>
          <p:cNvSpPr/>
          <p:nvPr/>
        </p:nvSpPr>
        <p:spPr>
          <a:xfrm>
            <a:off x="1600200" y="5486400"/>
            <a:ext cx="27432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572646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a:xfrm>
            <a:off x="457200" y="76200"/>
            <a:ext cx="8229600" cy="1143000"/>
          </a:xfrm>
        </p:spPr>
        <p:txBody>
          <a:bodyPr>
            <a:noAutofit/>
          </a:bodyPr>
          <a:lstStyle/>
          <a:p>
            <a:pPr algn="l"/>
            <a:r>
              <a:rPr lang="en-US" sz="3600" dirty="0"/>
              <a:t>View miniconda environments </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32816" y="990600"/>
            <a:ext cx="8336281" cy="4029137"/>
          </a:xfrm>
        </p:spPr>
        <p:txBody>
          <a:bodyPr>
            <a:normAutofit/>
          </a:bodyPr>
          <a:lstStyle/>
          <a:p>
            <a:r>
              <a:rPr lang="en-US" sz="2800" dirty="0"/>
              <a:t>Since we may have more than one python environment, we need to specifically tell miniconda which one we would like to use</a:t>
            </a:r>
          </a:p>
          <a:p>
            <a:r>
              <a:rPr lang="en-US" sz="2800" dirty="0"/>
              <a:t>Let us view all the current environments first, use the command below. Notice there are two.</a:t>
            </a:r>
          </a:p>
        </p:txBody>
      </p:sp>
      <p:pic>
        <p:nvPicPr>
          <p:cNvPr id="7" name="Picture 6">
            <a:extLst>
              <a:ext uri="{FF2B5EF4-FFF2-40B4-BE49-F238E27FC236}">
                <a16:creationId xmlns:a16="http://schemas.microsoft.com/office/drawing/2014/main" id="{34B0A2B8-892B-4E90-874C-B7335CCCE3DC}"/>
              </a:ext>
            </a:extLst>
          </p:cNvPr>
          <p:cNvPicPr>
            <a:picLocks noChangeAspect="1"/>
          </p:cNvPicPr>
          <p:nvPr/>
        </p:nvPicPr>
        <p:blipFill rotWithShape="1">
          <a:blip r:embed="rId2"/>
          <a:srcRect l="14166" t="14445" r="60834" b="35185"/>
          <a:stretch/>
        </p:blipFill>
        <p:spPr>
          <a:xfrm>
            <a:off x="2603801" y="3267720"/>
            <a:ext cx="6183584" cy="3504034"/>
          </a:xfrm>
          <a:prstGeom prst="rect">
            <a:avLst/>
          </a:prstGeom>
        </p:spPr>
      </p:pic>
      <p:sp>
        <p:nvSpPr>
          <p:cNvPr id="8" name="Oval 7">
            <a:extLst>
              <a:ext uri="{FF2B5EF4-FFF2-40B4-BE49-F238E27FC236}">
                <a16:creationId xmlns:a16="http://schemas.microsoft.com/office/drawing/2014/main" id="{49AEFA24-0EEF-4B1D-82C2-C0D8F4F9647F}"/>
              </a:ext>
            </a:extLst>
          </p:cNvPr>
          <p:cNvSpPr/>
          <p:nvPr/>
        </p:nvSpPr>
        <p:spPr>
          <a:xfrm>
            <a:off x="2588561" y="5334000"/>
            <a:ext cx="1447800" cy="40934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1537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a:xfrm>
            <a:off x="457200" y="76200"/>
            <a:ext cx="8229600" cy="1143000"/>
          </a:xfrm>
        </p:spPr>
        <p:txBody>
          <a:bodyPr>
            <a:noAutofit/>
          </a:bodyPr>
          <a:lstStyle/>
          <a:p>
            <a:pPr algn="l"/>
            <a:r>
              <a:rPr lang="en-US" sz="3600" dirty="0"/>
              <a:t>Activate miniconda environment </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32816" y="990600"/>
            <a:ext cx="8336281" cy="4029137"/>
          </a:xfrm>
        </p:spPr>
        <p:txBody>
          <a:bodyPr>
            <a:normAutofit/>
          </a:bodyPr>
          <a:lstStyle/>
          <a:p>
            <a:r>
              <a:rPr lang="en-US" sz="2800" u="sng" dirty="0"/>
              <a:t>You need to ensure that you use the correct environment every time you code. </a:t>
            </a:r>
          </a:p>
          <a:p>
            <a:r>
              <a:rPr lang="en-US" sz="2800" dirty="0"/>
              <a:t>You will need to activate the environment you created earlier (every time you want to use Jupyter). Use the command below</a:t>
            </a:r>
          </a:p>
        </p:txBody>
      </p:sp>
      <p:pic>
        <p:nvPicPr>
          <p:cNvPr id="5" name="Picture 4">
            <a:extLst>
              <a:ext uri="{FF2B5EF4-FFF2-40B4-BE49-F238E27FC236}">
                <a16:creationId xmlns:a16="http://schemas.microsoft.com/office/drawing/2014/main" id="{1DE9A7E4-AF8D-4FB1-A670-66CC1A63C5B3}"/>
              </a:ext>
            </a:extLst>
          </p:cNvPr>
          <p:cNvPicPr>
            <a:picLocks noChangeAspect="1"/>
          </p:cNvPicPr>
          <p:nvPr/>
        </p:nvPicPr>
        <p:blipFill rotWithShape="1">
          <a:blip r:embed="rId2"/>
          <a:srcRect l="1666" t="5555" r="73334" b="47037"/>
          <a:stretch/>
        </p:blipFill>
        <p:spPr>
          <a:xfrm>
            <a:off x="1304542" y="3150297"/>
            <a:ext cx="7010400" cy="3738880"/>
          </a:xfrm>
          <a:prstGeom prst="rect">
            <a:avLst/>
          </a:prstGeom>
        </p:spPr>
      </p:pic>
      <p:sp>
        <p:nvSpPr>
          <p:cNvPr id="9" name="Oval 8">
            <a:extLst>
              <a:ext uri="{FF2B5EF4-FFF2-40B4-BE49-F238E27FC236}">
                <a16:creationId xmlns:a16="http://schemas.microsoft.com/office/drawing/2014/main" id="{A57055C3-3862-4109-B730-4F88764AD1FA}"/>
              </a:ext>
            </a:extLst>
          </p:cNvPr>
          <p:cNvSpPr/>
          <p:nvPr/>
        </p:nvSpPr>
        <p:spPr>
          <a:xfrm>
            <a:off x="1274062" y="4114801"/>
            <a:ext cx="2429257" cy="3048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033778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a:xfrm>
            <a:off x="457200" y="76200"/>
            <a:ext cx="8229600" cy="1143000"/>
          </a:xfrm>
        </p:spPr>
        <p:txBody>
          <a:bodyPr>
            <a:noAutofit/>
          </a:bodyPr>
          <a:lstStyle/>
          <a:p>
            <a:pPr algn="l"/>
            <a:r>
              <a:rPr lang="en-US" sz="3600" dirty="0"/>
              <a:t>Add support to jupyter</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32816" y="990600"/>
            <a:ext cx="8336281" cy="4029137"/>
          </a:xfrm>
        </p:spPr>
        <p:txBody>
          <a:bodyPr>
            <a:normAutofit/>
          </a:bodyPr>
          <a:lstStyle/>
          <a:p>
            <a:r>
              <a:rPr lang="en-US" sz="2800" dirty="0"/>
              <a:t>Run the command below to add support for Jupyter, make sure you are in the correct environment</a:t>
            </a:r>
          </a:p>
        </p:txBody>
      </p:sp>
      <p:pic>
        <p:nvPicPr>
          <p:cNvPr id="6" name="Picture 5">
            <a:extLst>
              <a:ext uri="{FF2B5EF4-FFF2-40B4-BE49-F238E27FC236}">
                <a16:creationId xmlns:a16="http://schemas.microsoft.com/office/drawing/2014/main" id="{F093BC77-E4F3-47D9-8998-C8E1CAB6609D}"/>
              </a:ext>
            </a:extLst>
          </p:cNvPr>
          <p:cNvPicPr>
            <a:picLocks noChangeAspect="1"/>
          </p:cNvPicPr>
          <p:nvPr/>
        </p:nvPicPr>
        <p:blipFill rotWithShape="1">
          <a:blip r:embed="rId2"/>
          <a:srcRect l="21667" t="11481" r="53333" b="41112"/>
          <a:stretch/>
        </p:blipFill>
        <p:spPr>
          <a:xfrm>
            <a:off x="1057656" y="2087877"/>
            <a:ext cx="7086600" cy="3779523"/>
          </a:xfrm>
          <a:prstGeom prst="rect">
            <a:avLst/>
          </a:prstGeom>
        </p:spPr>
      </p:pic>
      <p:sp>
        <p:nvSpPr>
          <p:cNvPr id="8" name="Oval 7">
            <a:extLst>
              <a:ext uri="{FF2B5EF4-FFF2-40B4-BE49-F238E27FC236}">
                <a16:creationId xmlns:a16="http://schemas.microsoft.com/office/drawing/2014/main" id="{30DA953A-AEB1-4B1F-94AB-AEFA93A22EAF}"/>
              </a:ext>
            </a:extLst>
          </p:cNvPr>
          <p:cNvSpPr/>
          <p:nvPr/>
        </p:nvSpPr>
        <p:spPr>
          <a:xfrm>
            <a:off x="2209800" y="3200400"/>
            <a:ext cx="33528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839514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EF292-1744-AAD4-25DC-A56D2F5F1D3A}"/>
              </a:ext>
            </a:extLst>
          </p:cNvPr>
          <p:cNvSpPr>
            <a:spLocks noGrp="1"/>
          </p:cNvSpPr>
          <p:nvPr>
            <p:ph type="title"/>
          </p:nvPr>
        </p:nvSpPr>
        <p:spPr/>
        <p:txBody>
          <a:bodyPr/>
          <a:lstStyle/>
          <a:p>
            <a:r>
              <a:rPr lang="en-US" dirty="0"/>
              <a:t>Register jupyter</a:t>
            </a:r>
          </a:p>
        </p:txBody>
      </p:sp>
      <p:sp>
        <p:nvSpPr>
          <p:cNvPr id="3" name="Content Placeholder 2">
            <a:extLst>
              <a:ext uri="{FF2B5EF4-FFF2-40B4-BE49-F238E27FC236}">
                <a16:creationId xmlns:a16="http://schemas.microsoft.com/office/drawing/2014/main" id="{E9E5A9F0-359F-9C17-8BC4-645A4D638DDB}"/>
              </a:ext>
            </a:extLst>
          </p:cNvPr>
          <p:cNvSpPr>
            <a:spLocks noGrp="1"/>
          </p:cNvSpPr>
          <p:nvPr>
            <p:ph idx="1"/>
          </p:nvPr>
        </p:nvSpPr>
        <p:spPr>
          <a:xfrm>
            <a:off x="457200" y="1417638"/>
            <a:ext cx="8229600" cy="4525963"/>
          </a:xfrm>
        </p:spPr>
        <p:txBody>
          <a:bodyPr/>
          <a:lstStyle/>
          <a:p>
            <a:r>
              <a:rPr lang="en-US" dirty="0"/>
              <a:t>Last thing, we need to register the environment to be accessible</a:t>
            </a:r>
          </a:p>
          <a:p>
            <a:r>
              <a:rPr lang="en-US" dirty="0"/>
              <a:t>Run the command:</a:t>
            </a:r>
          </a:p>
        </p:txBody>
      </p:sp>
      <p:pic>
        <p:nvPicPr>
          <p:cNvPr id="5" name="Picture 4">
            <a:extLst>
              <a:ext uri="{FF2B5EF4-FFF2-40B4-BE49-F238E27FC236}">
                <a16:creationId xmlns:a16="http://schemas.microsoft.com/office/drawing/2014/main" id="{2A8C917F-DC6B-5EAF-8DA3-6A5923073595}"/>
              </a:ext>
            </a:extLst>
          </p:cNvPr>
          <p:cNvPicPr>
            <a:picLocks noChangeAspect="1"/>
          </p:cNvPicPr>
          <p:nvPr/>
        </p:nvPicPr>
        <p:blipFill rotWithShape="1">
          <a:blip r:embed="rId2"/>
          <a:srcRect l="5833" t="20371" r="61667" b="32222"/>
          <a:stretch/>
        </p:blipFill>
        <p:spPr>
          <a:xfrm>
            <a:off x="152400" y="3097403"/>
            <a:ext cx="9166448" cy="3760597"/>
          </a:xfrm>
          <a:prstGeom prst="rect">
            <a:avLst/>
          </a:prstGeom>
        </p:spPr>
      </p:pic>
    </p:spTree>
    <p:extLst>
      <p:ext uri="{BB962C8B-B14F-4D97-AF65-F5344CB8AC3E}">
        <p14:creationId xmlns:p14="http://schemas.microsoft.com/office/powerpoint/2010/main" val="883475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C577-445B-4B9C-BB36-99A9181780BC}"/>
              </a:ext>
            </a:extLst>
          </p:cNvPr>
          <p:cNvSpPr>
            <a:spLocks noGrp="1"/>
          </p:cNvSpPr>
          <p:nvPr>
            <p:ph type="title"/>
          </p:nvPr>
        </p:nvSpPr>
        <p:spPr>
          <a:xfrm>
            <a:off x="438912" y="124968"/>
            <a:ext cx="8229600" cy="1143000"/>
          </a:xfrm>
        </p:spPr>
        <p:txBody>
          <a:bodyPr/>
          <a:lstStyle/>
          <a:p>
            <a:pPr algn="l"/>
            <a:r>
              <a:rPr lang="en-US" dirty="0"/>
              <a:t>Start Jupyter</a:t>
            </a:r>
          </a:p>
        </p:txBody>
      </p:sp>
      <p:sp>
        <p:nvSpPr>
          <p:cNvPr id="3" name="Content Placeholder 2">
            <a:extLst>
              <a:ext uri="{FF2B5EF4-FFF2-40B4-BE49-F238E27FC236}">
                <a16:creationId xmlns:a16="http://schemas.microsoft.com/office/drawing/2014/main" id="{1E84ABD5-2B6D-4C2E-9DC4-90B11AF9C598}"/>
              </a:ext>
            </a:extLst>
          </p:cNvPr>
          <p:cNvSpPr>
            <a:spLocks noGrp="1"/>
          </p:cNvSpPr>
          <p:nvPr>
            <p:ph idx="1"/>
          </p:nvPr>
        </p:nvSpPr>
        <p:spPr>
          <a:xfrm>
            <a:off x="475488" y="1044736"/>
            <a:ext cx="8229600" cy="4525963"/>
          </a:xfrm>
        </p:spPr>
        <p:txBody>
          <a:bodyPr/>
          <a:lstStyle/>
          <a:p>
            <a:r>
              <a:rPr lang="en-US" dirty="0"/>
              <a:t>The easiest way to start jupyter is by providing the command below, in the terminal. A new web page should open. Do not close the terminal window, keep open as long as you are using jupyter. </a:t>
            </a:r>
          </a:p>
          <a:p>
            <a:endParaRPr lang="en-US" dirty="0"/>
          </a:p>
        </p:txBody>
      </p:sp>
      <p:pic>
        <p:nvPicPr>
          <p:cNvPr id="5" name="Picture 4">
            <a:extLst>
              <a:ext uri="{FF2B5EF4-FFF2-40B4-BE49-F238E27FC236}">
                <a16:creationId xmlns:a16="http://schemas.microsoft.com/office/drawing/2014/main" id="{398E9E51-869B-4FF5-9378-B53EA4BB879D}"/>
              </a:ext>
            </a:extLst>
          </p:cNvPr>
          <p:cNvPicPr>
            <a:picLocks noChangeAspect="1"/>
          </p:cNvPicPr>
          <p:nvPr/>
        </p:nvPicPr>
        <p:blipFill rotWithShape="1">
          <a:blip r:embed="rId2"/>
          <a:srcRect l="5000" t="17407" r="70000" b="35185"/>
          <a:stretch/>
        </p:blipFill>
        <p:spPr>
          <a:xfrm>
            <a:off x="2959608" y="3550282"/>
            <a:ext cx="6172200" cy="3291843"/>
          </a:xfrm>
          <a:prstGeom prst="rect">
            <a:avLst/>
          </a:prstGeom>
        </p:spPr>
      </p:pic>
      <p:sp>
        <p:nvSpPr>
          <p:cNvPr id="6" name="Oval 5">
            <a:extLst>
              <a:ext uri="{FF2B5EF4-FFF2-40B4-BE49-F238E27FC236}">
                <a16:creationId xmlns:a16="http://schemas.microsoft.com/office/drawing/2014/main" id="{CEA3E89D-8987-4476-A7B3-72BC8AA6DBA8}"/>
              </a:ext>
            </a:extLst>
          </p:cNvPr>
          <p:cNvSpPr/>
          <p:nvPr/>
        </p:nvSpPr>
        <p:spPr>
          <a:xfrm>
            <a:off x="3505200" y="3886200"/>
            <a:ext cx="1905000" cy="3810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3797211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9C577-445B-4B9C-BB36-99A9181780BC}"/>
              </a:ext>
            </a:extLst>
          </p:cNvPr>
          <p:cNvSpPr>
            <a:spLocks noGrp="1"/>
          </p:cNvSpPr>
          <p:nvPr>
            <p:ph type="title"/>
          </p:nvPr>
        </p:nvSpPr>
        <p:spPr>
          <a:xfrm>
            <a:off x="438912" y="124968"/>
            <a:ext cx="8229600" cy="1143000"/>
          </a:xfrm>
        </p:spPr>
        <p:txBody>
          <a:bodyPr/>
          <a:lstStyle/>
          <a:p>
            <a:pPr algn="l"/>
            <a:r>
              <a:rPr lang="en-US" dirty="0"/>
              <a:t>Jupyter</a:t>
            </a:r>
          </a:p>
        </p:txBody>
      </p:sp>
      <p:sp>
        <p:nvSpPr>
          <p:cNvPr id="3" name="Content Placeholder 2">
            <a:extLst>
              <a:ext uri="{FF2B5EF4-FFF2-40B4-BE49-F238E27FC236}">
                <a16:creationId xmlns:a16="http://schemas.microsoft.com/office/drawing/2014/main" id="{1E84ABD5-2B6D-4C2E-9DC4-90B11AF9C598}"/>
              </a:ext>
            </a:extLst>
          </p:cNvPr>
          <p:cNvSpPr>
            <a:spLocks noGrp="1"/>
          </p:cNvSpPr>
          <p:nvPr>
            <p:ph idx="1"/>
          </p:nvPr>
        </p:nvSpPr>
        <p:spPr>
          <a:xfrm>
            <a:off x="475488" y="1044736"/>
            <a:ext cx="8229600" cy="4525963"/>
          </a:xfrm>
        </p:spPr>
        <p:txBody>
          <a:bodyPr/>
          <a:lstStyle/>
          <a:p>
            <a:r>
              <a:rPr lang="en-US" dirty="0"/>
              <a:t>Once jupyter starts, create a new notebook and select the right python (pythonForCyber)</a:t>
            </a:r>
          </a:p>
          <a:p>
            <a:endParaRPr lang="en-US" dirty="0"/>
          </a:p>
        </p:txBody>
      </p:sp>
      <p:pic>
        <p:nvPicPr>
          <p:cNvPr id="7" name="Picture 6">
            <a:extLst>
              <a:ext uri="{FF2B5EF4-FFF2-40B4-BE49-F238E27FC236}">
                <a16:creationId xmlns:a16="http://schemas.microsoft.com/office/drawing/2014/main" id="{3407D0B7-6B67-C8D8-894C-C1CFB5942A77}"/>
              </a:ext>
            </a:extLst>
          </p:cNvPr>
          <p:cNvPicPr>
            <a:picLocks noChangeAspect="1"/>
          </p:cNvPicPr>
          <p:nvPr/>
        </p:nvPicPr>
        <p:blipFill rotWithShape="1">
          <a:blip r:embed="rId2"/>
          <a:srcRect l="9990" r="60040" b="48381"/>
          <a:stretch/>
        </p:blipFill>
        <p:spPr>
          <a:xfrm>
            <a:off x="990600" y="2257840"/>
            <a:ext cx="7517057" cy="3637720"/>
          </a:xfrm>
          <a:prstGeom prst="rect">
            <a:avLst/>
          </a:prstGeom>
        </p:spPr>
      </p:pic>
      <p:sp>
        <p:nvSpPr>
          <p:cNvPr id="8" name="Oval 7">
            <a:extLst>
              <a:ext uri="{FF2B5EF4-FFF2-40B4-BE49-F238E27FC236}">
                <a16:creationId xmlns:a16="http://schemas.microsoft.com/office/drawing/2014/main" id="{DA7E2C53-EA96-1C39-A38C-0354A148FEAB}"/>
              </a:ext>
            </a:extLst>
          </p:cNvPr>
          <p:cNvSpPr/>
          <p:nvPr/>
        </p:nvSpPr>
        <p:spPr>
          <a:xfrm>
            <a:off x="6477000" y="3886200"/>
            <a:ext cx="1905000" cy="3048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166873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E0F2D-A5BF-F765-9671-4BE089FB1F16}"/>
              </a:ext>
            </a:extLst>
          </p:cNvPr>
          <p:cNvSpPr>
            <a:spLocks noGrp="1"/>
          </p:cNvSpPr>
          <p:nvPr>
            <p:ph type="title"/>
          </p:nvPr>
        </p:nvSpPr>
        <p:spPr/>
        <p:txBody>
          <a:bodyPr/>
          <a:lstStyle/>
          <a:p>
            <a:pPr algn="l"/>
            <a:r>
              <a:rPr lang="en-US" dirty="0"/>
              <a:t>Test jupyter</a:t>
            </a:r>
          </a:p>
        </p:txBody>
      </p:sp>
      <p:sp>
        <p:nvSpPr>
          <p:cNvPr id="3" name="Content Placeholder 2">
            <a:extLst>
              <a:ext uri="{FF2B5EF4-FFF2-40B4-BE49-F238E27FC236}">
                <a16:creationId xmlns:a16="http://schemas.microsoft.com/office/drawing/2014/main" id="{2978E74A-AA80-0061-C076-1B6A72001ED2}"/>
              </a:ext>
            </a:extLst>
          </p:cNvPr>
          <p:cNvSpPr>
            <a:spLocks noGrp="1"/>
          </p:cNvSpPr>
          <p:nvPr>
            <p:ph idx="1"/>
          </p:nvPr>
        </p:nvSpPr>
        <p:spPr>
          <a:xfrm>
            <a:off x="457200" y="1600201"/>
            <a:ext cx="3352800" cy="2743200"/>
          </a:xfrm>
        </p:spPr>
        <p:txBody>
          <a:bodyPr>
            <a:normAutofit lnSpcReduction="10000"/>
          </a:bodyPr>
          <a:lstStyle/>
          <a:p>
            <a:r>
              <a:rPr lang="en-US" sz="2000" dirty="0"/>
              <a:t>Now that you have jupyter, let us run a very simple command. </a:t>
            </a:r>
          </a:p>
          <a:p>
            <a:r>
              <a:rPr lang="en-US" sz="2000" dirty="0"/>
              <a:t>Let us write a command to print your name</a:t>
            </a:r>
          </a:p>
          <a:p>
            <a:pPr lvl="1"/>
            <a:r>
              <a:rPr lang="en-US" sz="1800" dirty="0"/>
              <a:t>In the jupyter notebook, type the command:</a:t>
            </a:r>
          </a:p>
          <a:p>
            <a:pPr lvl="1"/>
            <a:r>
              <a:rPr lang="en-US" sz="1800" dirty="0"/>
              <a:t>Print(‘Fluffkinz is a kitty’)</a:t>
            </a:r>
          </a:p>
          <a:p>
            <a:r>
              <a:rPr lang="en-US" sz="2200" dirty="0"/>
              <a:t>Jupyter is ready to go </a:t>
            </a:r>
            <a:r>
              <a:rPr lang="en-US" sz="2200" dirty="0">
                <a:sym typeface="Wingdings" panose="05000000000000000000" pitchFamily="2" charset="2"/>
              </a:rPr>
              <a:t></a:t>
            </a:r>
            <a:endParaRPr lang="en-US" sz="2200" dirty="0"/>
          </a:p>
        </p:txBody>
      </p:sp>
      <p:pic>
        <p:nvPicPr>
          <p:cNvPr id="5" name="Picture 4">
            <a:extLst>
              <a:ext uri="{FF2B5EF4-FFF2-40B4-BE49-F238E27FC236}">
                <a16:creationId xmlns:a16="http://schemas.microsoft.com/office/drawing/2014/main" id="{E31B028B-582D-1C7C-1983-4912FBA65C30}"/>
              </a:ext>
            </a:extLst>
          </p:cNvPr>
          <p:cNvPicPr>
            <a:picLocks noChangeAspect="1"/>
          </p:cNvPicPr>
          <p:nvPr/>
        </p:nvPicPr>
        <p:blipFill rotWithShape="1">
          <a:blip r:embed="rId2"/>
          <a:srcRect l="10000" t="8519" r="60000"/>
          <a:stretch/>
        </p:blipFill>
        <p:spPr>
          <a:xfrm>
            <a:off x="3810000" y="990600"/>
            <a:ext cx="5334000" cy="4876800"/>
          </a:xfrm>
          <a:prstGeom prst="rect">
            <a:avLst/>
          </a:prstGeom>
        </p:spPr>
      </p:pic>
    </p:spTree>
    <p:extLst>
      <p:ext uri="{BB962C8B-B14F-4D97-AF65-F5344CB8AC3E}">
        <p14:creationId xmlns:p14="http://schemas.microsoft.com/office/powerpoint/2010/main" val="3781907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F19C3-9B24-4A2D-BCEE-D30CAEFC0643}"/>
              </a:ext>
            </a:extLst>
          </p:cNvPr>
          <p:cNvSpPr>
            <a:spLocks noGrp="1"/>
          </p:cNvSpPr>
          <p:nvPr>
            <p:ph type="title"/>
          </p:nvPr>
        </p:nvSpPr>
        <p:spPr/>
        <p:txBody>
          <a:bodyPr/>
          <a:lstStyle/>
          <a:p>
            <a:pPr algn="l"/>
            <a:r>
              <a:rPr lang="en-US" dirty="0"/>
              <a:t>TOPICS</a:t>
            </a:r>
          </a:p>
        </p:txBody>
      </p:sp>
      <p:sp>
        <p:nvSpPr>
          <p:cNvPr id="3" name="Content Placeholder 2">
            <a:extLst>
              <a:ext uri="{FF2B5EF4-FFF2-40B4-BE49-F238E27FC236}">
                <a16:creationId xmlns:a16="http://schemas.microsoft.com/office/drawing/2014/main" id="{F83A98C6-82AA-41FB-8215-1D835EEA9E77}"/>
              </a:ext>
            </a:extLst>
          </p:cNvPr>
          <p:cNvSpPr>
            <a:spLocks noGrp="1"/>
          </p:cNvSpPr>
          <p:nvPr>
            <p:ph idx="1"/>
          </p:nvPr>
        </p:nvSpPr>
        <p:spPr/>
        <p:txBody>
          <a:bodyPr>
            <a:normAutofit/>
          </a:bodyPr>
          <a:lstStyle/>
          <a:p>
            <a:r>
              <a:rPr lang="en-US" dirty="0"/>
              <a:t>Python configurations:</a:t>
            </a:r>
          </a:p>
          <a:p>
            <a:pPr lvl="1"/>
            <a:r>
              <a:rPr lang="en-US" dirty="0"/>
              <a:t>Installation (Miniconda)</a:t>
            </a:r>
          </a:p>
          <a:p>
            <a:pPr lvl="1"/>
            <a:r>
              <a:rPr lang="en-US" dirty="0"/>
              <a:t>Install IDE</a:t>
            </a:r>
          </a:p>
          <a:p>
            <a:pPr lvl="1"/>
            <a:r>
              <a:rPr lang="en-US" dirty="0"/>
              <a:t>Install Jupyter</a:t>
            </a:r>
          </a:p>
          <a:p>
            <a:pPr lvl="1"/>
            <a:r>
              <a:rPr lang="en-US" dirty="0"/>
              <a:t>Link all the above to git repository</a:t>
            </a:r>
          </a:p>
          <a:p>
            <a:pPr lvl="1"/>
            <a:r>
              <a:rPr lang="en-US" dirty="0"/>
              <a:t>Testing, testing, and more testing.</a:t>
            </a:r>
          </a:p>
        </p:txBody>
      </p:sp>
    </p:spTree>
    <p:extLst>
      <p:ext uri="{BB962C8B-B14F-4D97-AF65-F5344CB8AC3E}">
        <p14:creationId xmlns:p14="http://schemas.microsoft.com/office/powerpoint/2010/main" val="387959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5ED21-FB99-474F-9F86-6971E3382BF7}"/>
              </a:ext>
            </a:extLst>
          </p:cNvPr>
          <p:cNvSpPr>
            <a:spLocks noGrp="1"/>
          </p:cNvSpPr>
          <p:nvPr>
            <p:ph type="title"/>
          </p:nvPr>
        </p:nvSpPr>
        <p:spPr/>
        <p:txBody>
          <a:bodyPr/>
          <a:lstStyle/>
          <a:p>
            <a:pPr algn="l"/>
            <a:r>
              <a:rPr lang="en-US" dirty="0"/>
              <a:t>PyCharm IDE</a:t>
            </a:r>
          </a:p>
        </p:txBody>
      </p:sp>
      <p:sp>
        <p:nvSpPr>
          <p:cNvPr id="3" name="Content Placeholder 2">
            <a:extLst>
              <a:ext uri="{FF2B5EF4-FFF2-40B4-BE49-F238E27FC236}">
                <a16:creationId xmlns:a16="http://schemas.microsoft.com/office/drawing/2014/main" id="{CA85EAFD-7F9B-4386-B091-C16B3531A159}"/>
              </a:ext>
            </a:extLst>
          </p:cNvPr>
          <p:cNvSpPr>
            <a:spLocks noGrp="1"/>
          </p:cNvSpPr>
          <p:nvPr>
            <p:ph idx="1"/>
          </p:nvPr>
        </p:nvSpPr>
        <p:spPr/>
        <p:txBody>
          <a:bodyPr/>
          <a:lstStyle/>
          <a:p>
            <a:r>
              <a:rPr lang="en-US" dirty="0"/>
              <a:t>Download and install PyCharm IDE (community version) from the </a:t>
            </a:r>
            <a:r>
              <a:rPr lang="en-US" dirty="0">
                <a:hlinkClick r:id="rId2"/>
              </a:rPr>
              <a:t>PyCharm website</a:t>
            </a:r>
            <a:endParaRPr lang="en-US" dirty="0"/>
          </a:p>
          <a:p>
            <a:pPr lvl="1"/>
            <a:r>
              <a:rPr lang="en-US" dirty="0"/>
              <a:t>Check the following </a:t>
            </a:r>
          </a:p>
        </p:txBody>
      </p:sp>
      <p:pic>
        <p:nvPicPr>
          <p:cNvPr id="5" name="Picture 4">
            <a:extLst>
              <a:ext uri="{FF2B5EF4-FFF2-40B4-BE49-F238E27FC236}">
                <a16:creationId xmlns:a16="http://schemas.microsoft.com/office/drawing/2014/main" id="{C6E75816-EBE5-4439-B790-4BD4300DEB3E}"/>
              </a:ext>
            </a:extLst>
          </p:cNvPr>
          <p:cNvPicPr>
            <a:picLocks noChangeAspect="1"/>
          </p:cNvPicPr>
          <p:nvPr/>
        </p:nvPicPr>
        <p:blipFill rotWithShape="1">
          <a:blip r:embed="rId3"/>
          <a:srcRect l="18334" t="29259" r="68333" b="35185"/>
          <a:stretch/>
        </p:blipFill>
        <p:spPr>
          <a:xfrm>
            <a:off x="3886200" y="3429000"/>
            <a:ext cx="4038600" cy="3028953"/>
          </a:xfrm>
          <a:prstGeom prst="rect">
            <a:avLst/>
          </a:prstGeom>
        </p:spPr>
      </p:pic>
    </p:spTree>
    <p:extLst>
      <p:ext uri="{BB962C8B-B14F-4D97-AF65-F5344CB8AC3E}">
        <p14:creationId xmlns:p14="http://schemas.microsoft.com/office/powerpoint/2010/main" val="6152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863F-0899-F2ED-6361-A0FC4B8CBE1E}"/>
              </a:ext>
            </a:extLst>
          </p:cNvPr>
          <p:cNvSpPr>
            <a:spLocks noGrp="1"/>
          </p:cNvSpPr>
          <p:nvPr>
            <p:ph type="title"/>
          </p:nvPr>
        </p:nvSpPr>
        <p:spPr>
          <a:xfrm>
            <a:off x="457200" y="0"/>
            <a:ext cx="8229600" cy="1143000"/>
          </a:xfrm>
        </p:spPr>
        <p:txBody>
          <a:bodyPr/>
          <a:lstStyle/>
          <a:p>
            <a:pPr algn="l"/>
            <a:r>
              <a:rPr lang="en-US" dirty="0"/>
              <a:t>PyCharm: a new python project </a:t>
            </a:r>
          </a:p>
        </p:txBody>
      </p:sp>
      <p:sp>
        <p:nvSpPr>
          <p:cNvPr id="3" name="Content Placeholder 2">
            <a:extLst>
              <a:ext uri="{FF2B5EF4-FFF2-40B4-BE49-F238E27FC236}">
                <a16:creationId xmlns:a16="http://schemas.microsoft.com/office/drawing/2014/main" id="{65EFCF2C-56E2-C205-63CE-77FA1EC5B8F1}"/>
              </a:ext>
            </a:extLst>
          </p:cNvPr>
          <p:cNvSpPr>
            <a:spLocks noGrp="1"/>
          </p:cNvSpPr>
          <p:nvPr>
            <p:ph idx="1"/>
          </p:nvPr>
        </p:nvSpPr>
        <p:spPr>
          <a:xfrm>
            <a:off x="609600" y="1152146"/>
            <a:ext cx="8382000" cy="1143000"/>
          </a:xfrm>
        </p:spPr>
        <p:txBody>
          <a:bodyPr>
            <a:normAutofit/>
          </a:bodyPr>
          <a:lstStyle/>
          <a:p>
            <a:r>
              <a:rPr lang="en-US" sz="2000" dirty="0"/>
              <a:t>PyCharm needs to know which python interpreter to use. </a:t>
            </a:r>
          </a:p>
          <a:p>
            <a:r>
              <a:rPr lang="en-US" sz="2000" dirty="0"/>
              <a:t>Click on new project and select the options as shown below.</a:t>
            </a:r>
          </a:p>
        </p:txBody>
      </p:sp>
      <p:pic>
        <p:nvPicPr>
          <p:cNvPr id="5" name="Picture 4">
            <a:extLst>
              <a:ext uri="{FF2B5EF4-FFF2-40B4-BE49-F238E27FC236}">
                <a16:creationId xmlns:a16="http://schemas.microsoft.com/office/drawing/2014/main" id="{9D099F73-CFCA-99E4-BDAD-125A86B3FCC4}"/>
              </a:ext>
            </a:extLst>
          </p:cNvPr>
          <p:cNvPicPr>
            <a:picLocks noChangeAspect="1"/>
          </p:cNvPicPr>
          <p:nvPr/>
        </p:nvPicPr>
        <p:blipFill rotWithShape="1">
          <a:blip r:embed="rId2"/>
          <a:srcRect l="6667" r="56667"/>
          <a:stretch/>
        </p:blipFill>
        <p:spPr>
          <a:xfrm>
            <a:off x="838200" y="1744807"/>
            <a:ext cx="7162800" cy="5494193"/>
          </a:xfrm>
          <a:prstGeom prst="rect">
            <a:avLst/>
          </a:prstGeom>
        </p:spPr>
      </p:pic>
      <p:sp>
        <p:nvSpPr>
          <p:cNvPr id="6" name="Oval 5">
            <a:extLst>
              <a:ext uri="{FF2B5EF4-FFF2-40B4-BE49-F238E27FC236}">
                <a16:creationId xmlns:a16="http://schemas.microsoft.com/office/drawing/2014/main" id="{CB70C35E-E1A1-CB48-0E7D-CDC2BC394A75}"/>
              </a:ext>
            </a:extLst>
          </p:cNvPr>
          <p:cNvSpPr/>
          <p:nvPr/>
        </p:nvSpPr>
        <p:spPr>
          <a:xfrm>
            <a:off x="2286000" y="4110902"/>
            <a:ext cx="4191000" cy="537297"/>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427279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D7892-AE63-39C0-54E2-641C18599208}"/>
              </a:ext>
            </a:extLst>
          </p:cNvPr>
          <p:cNvSpPr>
            <a:spLocks noGrp="1"/>
          </p:cNvSpPr>
          <p:nvPr>
            <p:ph type="title"/>
          </p:nvPr>
        </p:nvSpPr>
        <p:spPr>
          <a:xfrm>
            <a:off x="457200" y="-60007"/>
            <a:ext cx="8229600" cy="1143000"/>
          </a:xfrm>
        </p:spPr>
        <p:txBody>
          <a:bodyPr/>
          <a:lstStyle/>
          <a:p>
            <a:pPr algn="l"/>
            <a:r>
              <a:rPr lang="en-US" dirty="0"/>
              <a:t>Connect PyCharm to git</a:t>
            </a:r>
          </a:p>
        </p:txBody>
      </p:sp>
      <p:sp>
        <p:nvSpPr>
          <p:cNvPr id="3" name="Content Placeholder 2">
            <a:extLst>
              <a:ext uri="{FF2B5EF4-FFF2-40B4-BE49-F238E27FC236}">
                <a16:creationId xmlns:a16="http://schemas.microsoft.com/office/drawing/2014/main" id="{566D8471-63CA-7EF1-93F7-BCD7581DA837}"/>
              </a:ext>
            </a:extLst>
          </p:cNvPr>
          <p:cNvSpPr>
            <a:spLocks noGrp="1"/>
          </p:cNvSpPr>
          <p:nvPr>
            <p:ph idx="1"/>
          </p:nvPr>
        </p:nvSpPr>
        <p:spPr>
          <a:xfrm>
            <a:off x="304800" y="1046417"/>
            <a:ext cx="8229600" cy="4525963"/>
          </a:xfrm>
        </p:spPr>
        <p:txBody>
          <a:bodyPr/>
          <a:lstStyle/>
          <a:p>
            <a:r>
              <a:rPr lang="en-US" dirty="0"/>
              <a:t>Access the settings screen and login to your account</a:t>
            </a:r>
          </a:p>
        </p:txBody>
      </p:sp>
      <p:pic>
        <p:nvPicPr>
          <p:cNvPr id="5" name="Picture 4">
            <a:extLst>
              <a:ext uri="{FF2B5EF4-FFF2-40B4-BE49-F238E27FC236}">
                <a16:creationId xmlns:a16="http://schemas.microsoft.com/office/drawing/2014/main" id="{55F8C8F6-9910-FE2B-0070-31F0505EC1EB}"/>
              </a:ext>
            </a:extLst>
          </p:cNvPr>
          <p:cNvPicPr>
            <a:picLocks noChangeAspect="1"/>
          </p:cNvPicPr>
          <p:nvPr/>
        </p:nvPicPr>
        <p:blipFill rotWithShape="1">
          <a:blip r:embed="rId2"/>
          <a:srcRect l="11667" r="61667"/>
          <a:stretch/>
        </p:blipFill>
        <p:spPr>
          <a:xfrm>
            <a:off x="3048000" y="1580554"/>
            <a:ext cx="4800600" cy="5063133"/>
          </a:xfrm>
          <a:prstGeom prst="rect">
            <a:avLst/>
          </a:prstGeom>
        </p:spPr>
      </p:pic>
    </p:spTree>
    <p:extLst>
      <p:ext uri="{BB962C8B-B14F-4D97-AF65-F5344CB8AC3E}">
        <p14:creationId xmlns:p14="http://schemas.microsoft.com/office/powerpoint/2010/main" val="730351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FE31-3557-F464-966B-CC25A69C135A}"/>
              </a:ext>
            </a:extLst>
          </p:cNvPr>
          <p:cNvSpPr>
            <a:spLocks noGrp="1"/>
          </p:cNvSpPr>
          <p:nvPr>
            <p:ph type="title"/>
          </p:nvPr>
        </p:nvSpPr>
        <p:spPr/>
        <p:txBody>
          <a:bodyPr/>
          <a:lstStyle/>
          <a:p>
            <a:r>
              <a:rPr lang="en-US" dirty="0"/>
              <a:t>Enable git with PyCharm</a:t>
            </a:r>
          </a:p>
        </p:txBody>
      </p:sp>
      <p:pic>
        <p:nvPicPr>
          <p:cNvPr id="5" name="Picture 4">
            <a:extLst>
              <a:ext uri="{FF2B5EF4-FFF2-40B4-BE49-F238E27FC236}">
                <a16:creationId xmlns:a16="http://schemas.microsoft.com/office/drawing/2014/main" id="{6A5DF721-2FEC-3F7E-AF26-4AD08611DFBD}"/>
              </a:ext>
            </a:extLst>
          </p:cNvPr>
          <p:cNvPicPr>
            <a:picLocks noChangeAspect="1"/>
          </p:cNvPicPr>
          <p:nvPr/>
        </p:nvPicPr>
        <p:blipFill rotWithShape="1">
          <a:blip r:embed="rId2"/>
          <a:srcRect r="79167"/>
          <a:stretch/>
        </p:blipFill>
        <p:spPr>
          <a:xfrm>
            <a:off x="3962400" y="1381506"/>
            <a:ext cx="4038600" cy="5452110"/>
          </a:xfrm>
          <a:prstGeom prst="rect">
            <a:avLst/>
          </a:prstGeom>
        </p:spPr>
      </p:pic>
    </p:spTree>
    <p:extLst>
      <p:ext uri="{BB962C8B-B14F-4D97-AF65-F5344CB8AC3E}">
        <p14:creationId xmlns:p14="http://schemas.microsoft.com/office/powerpoint/2010/main" val="17912840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205EF-FE11-DF54-64DF-EB1033D2F844}"/>
              </a:ext>
            </a:extLst>
          </p:cNvPr>
          <p:cNvSpPr>
            <a:spLocks noGrp="1"/>
          </p:cNvSpPr>
          <p:nvPr>
            <p:ph type="title"/>
          </p:nvPr>
        </p:nvSpPr>
        <p:spPr/>
        <p:txBody>
          <a:bodyPr/>
          <a:lstStyle/>
          <a:p>
            <a:pPr algn="l"/>
            <a:r>
              <a:rPr lang="en-US" dirty="0"/>
              <a:t>Python projects</a:t>
            </a:r>
          </a:p>
        </p:txBody>
      </p:sp>
      <p:sp>
        <p:nvSpPr>
          <p:cNvPr id="3" name="Content Placeholder 2">
            <a:extLst>
              <a:ext uri="{FF2B5EF4-FFF2-40B4-BE49-F238E27FC236}">
                <a16:creationId xmlns:a16="http://schemas.microsoft.com/office/drawing/2014/main" id="{B495E822-99C5-EF26-8703-25A704B71EAC}"/>
              </a:ext>
            </a:extLst>
          </p:cNvPr>
          <p:cNvSpPr>
            <a:spLocks noGrp="1"/>
          </p:cNvSpPr>
          <p:nvPr>
            <p:ph idx="1"/>
          </p:nvPr>
        </p:nvSpPr>
        <p:spPr/>
        <p:txBody>
          <a:bodyPr/>
          <a:lstStyle/>
          <a:p>
            <a:r>
              <a:rPr lang="en-US" dirty="0"/>
              <a:t>A project may have several python files</a:t>
            </a:r>
          </a:p>
          <a:p>
            <a:r>
              <a:rPr lang="en-US" dirty="0"/>
              <a:t>Right click and add new python file.</a:t>
            </a:r>
          </a:p>
          <a:p>
            <a:r>
              <a:rPr lang="en-US" dirty="0"/>
              <a:t>To ensure your python is configured correctly, copy and past the code and run.</a:t>
            </a:r>
          </a:p>
          <a:p>
            <a:r>
              <a:rPr lang="en-US" dirty="0"/>
              <a:t>Try opening the start or end folder from the cloned PythonForCyber git repo. </a:t>
            </a:r>
          </a:p>
          <a:p>
            <a:endParaRPr lang="en-US" dirty="0"/>
          </a:p>
        </p:txBody>
      </p:sp>
    </p:spTree>
    <p:extLst>
      <p:ext uri="{BB962C8B-B14F-4D97-AF65-F5344CB8AC3E}">
        <p14:creationId xmlns:p14="http://schemas.microsoft.com/office/powerpoint/2010/main" val="4237718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fontScale="90000"/>
          </a:bodyPr>
          <a:lstStyle/>
          <a:p>
            <a:r>
              <a:rPr lang="en-US" dirty="0"/>
              <a:t>Let us add a Database Management System (DBMS) to our systems</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DBMS are essential to manage and control databases.</a:t>
            </a:r>
          </a:p>
          <a:p>
            <a:r>
              <a:rPr lang="en-US" dirty="0"/>
              <a:t>While this class is not a DB class however, we will get into SQL injection</a:t>
            </a:r>
          </a:p>
          <a:p>
            <a:pPr lvl="1"/>
            <a:r>
              <a:rPr lang="en-US" dirty="0"/>
              <a:t>We will most likely need a DBMS to do that. </a:t>
            </a:r>
          </a:p>
          <a:p>
            <a:pPr lvl="1"/>
            <a:r>
              <a:rPr lang="en-US" dirty="0"/>
              <a:t>There are many DBMS offered for free</a:t>
            </a:r>
          </a:p>
          <a:p>
            <a:pPr lvl="1"/>
            <a:r>
              <a:rPr lang="en-US" dirty="0"/>
              <a:t>For this class, we will get PostgreSQL</a:t>
            </a:r>
          </a:p>
        </p:txBody>
      </p:sp>
    </p:spTree>
    <p:extLst>
      <p:ext uri="{BB962C8B-B14F-4D97-AF65-F5344CB8AC3E}">
        <p14:creationId xmlns:p14="http://schemas.microsoft.com/office/powerpoint/2010/main" val="3572600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fontScale="90000"/>
          </a:bodyPr>
          <a:lstStyle/>
          <a:p>
            <a:pPr algn="l"/>
            <a:r>
              <a:rPr lang="en-US" dirty="0"/>
              <a:t>PostgreSQL: Download and installation</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You may download PostgreSQL for free from the </a:t>
            </a:r>
            <a:r>
              <a:rPr lang="en-US" dirty="0">
                <a:hlinkClick r:id="rId2"/>
              </a:rPr>
              <a:t>PostgreSQL website. </a:t>
            </a:r>
            <a:endParaRPr lang="en-US" dirty="0"/>
          </a:p>
          <a:p>
            <a:r>
              <a:rPr lang="en-US" dirty="0"/>
              <a:t>You may check all options</a:t>
            </a:r>
            <a:br>
              <a:rPr lang="en-US" dirty="0"/>
            </a:br>
            <a:r>
              <a:rPr lang="en-US" dirty="0"/>
              <a:t>but the minimum is</a:t>
            </a:r>
            <a:br>
              <a:rPr lang="en-US" dirty="0"/>
            </a:br>
            <a:r>
              <a:rPr lang="en-US" dirty="0"/>
              <a:t>PostgreSQL server and </a:t>
            </a:r>
            <a:br>
              <a:rPr lang="en-US" dirty="0"/>
            </a:br>
            <a:r>
              <a:rPr lang="en-US" dirty="0" err="1"/>
              <a:t>pgAdmin</a:t>
            </a:r>
            <a:r>
              <a:rPr lang="en-US" dirty="0"/>
              <a:t> 4.</a:t>
            </a:r>
          </a:p>
          <a:p>
            <a:endParaRPr lang="en-US" dirty="0"/>
          </a:p>
        </p:txBody>
      </p:sp>
      <p:pic>
        <p:nvPicPr>
          <p:cNvPr id="5" name="Picture 4">
            <a:extLst>
              <a:ext uri="{FF2B5EF4-FFF2-40B4-BE49-F238E27FC236}">
                <a16:creationId xmlns:a16="http://schemas.microsoft.com/office/drawing/2014/main" id="{5B468BCA-6144-4ABC-B145-F899518B1847}"/>
              </a:ext>
            </a:extLst>
          </p:cNvPr>
          <p:cNvPicPr>
            <a:picLocks noChangeAspect="1"/>
          </p:cNvPicPr>
          <p:nvPr/>
        </p:nvPicPr>
        <p:blipFill rotWithShape="1">
          <a:blip r:embed="rId3"/>
          <a:srcRect l="64166" t="29259" r="21667" b="29260"/>
          <a:stretch/>
        </p:blipFill>
        <p:spPr>
          <a:xfrm>
            <a:off x="5134140" y="2667000"/>
            <a:ext cx="3516084" cy="2895601"/>
          </a:xfrm>
          <a:prstGeom prst="rect">
            <a:avLst/>
          </a:prstGeom>
        </p:spPr>
      </p:pic>
    </p:spTree>
    <p:extLst>
      <p:ext uri="{BB962C8B-B14F-4D97-AF65-F5344CB8AC3E}">
        <p14:creationId xmlns:p14="http://schemas.microsoft.com/office/powerpoint/2010/main" val="291245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fontScale="90000"/>
          </a:bodyPr>
          <a:lstStyle/>
          <a:p>
            <a:pPr algn="l"/>
            <a:r>
              <a:rPr lang="en-US" dirty="0"/>
              <a:t>PostgreSQL: Download and installation</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Choose a password for the superuser</a:t>
            </a:r>
          </a:p>
          <a:p>
            <a:r>
              <a:rPr lang="en-US" dirty="0"/>
              <a:t>Keep post number to 5432</a:t>
            </a:r>
          </a:p>
          <a:p>
            <a:endParaRPr lang="en-US" dirty="0"/>
          </a:p>
        </p:txBody>
      </p:sp>
      <p:pic>
        <p:nvPicPr>
          <p:cNvPr id="6" name="Picture 5">
            <a:extLst>
              <a:ext uri="{FF2B5EF4-FFF2-40B4-BE49-F238E27FC236}">
                <a16:creationId xmlns:a16="http://schemas.microsoft.com/office/drawing/2014/main" id="{341350C0-4D1F-43E9-8B26-DF6DE0031211}"/>
              </a:ext>
            </a:extLst>
          </p:cNvPr>
          <p:cNvPicPr>
            <a:picLocks noChangeAspect="1"/>
          </p:cNvPicPr>
          <p:nvPr/>
        </p:nvPicPr>
        <p:blipFill rotWithShape="1">
          <a:blip r:embed="rId2"/>
          <a:srcRect l="64167" t="29259" r="20833" b="32223"/>
          <a:stretch/>
        </p:blipFill>
        <p:spPr>
          <a:xfrm>
            <a:off x="457200" y="2895600"/>
            <a:ext cx="3810000" cy="2751669"/>
          </a:xfrm>
          <a:prstGeom prst="rect">
            <a:avLst/>
          </a:prstGeom>
        </p:spPr>
      </p:pic>
      <p:pic>
        <p:nvPicPr>
          <p:cNvPr id="8" name="Picture 7">
            <a:extLst>
              <a:ext uri="{FF2B5EF4-FFF2-40B4-BE49-F238E27FC236}">
                <a16:creationId xmlns:a16="http://schemas.microsoft.com/office/drawing/2014/main" id="{2274428B-00EE-486E-B553-53C78ED910E3}"/>
              </a:ext>
            </a:extLst>
          </p:cNvPr>
          <p:cNvPicPr>
            <a:picLocks noChangeAspect="1"/>
          </p:cNvPicPr>
          <p:nvPr/>
        </p:nvPicPr>
        <p:blipFill rotWithShape="1">
          <a:blip r:embed="rId3"/>
          <a:srcRect l="64166" t="29259" r="21667" b="32223"/>
          <a:stretch/>
        </p:blipFill>
        <p:spPr>
          <a:xfrm>
            <a:off x="4852418" y="2871216"/>
            <a:ext cx="3598333" cy="2751669"/>
          </a:xfrm>
          <a:prstGeom prst="rect">
            <a:avLst/>
          </a:prstGeom>
        </p:spPr>
      </p:pic>
    </p:spTree>
    <p:extLst>
      <p:ext uri="{BB962C8B-B14F-4D97-AF65-F5344CB8AC3E}">
        <p14:creationId xmlns:p14="http://schemas.microsoft.com/office/powerpoint/2010/main" val="35158627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a:bodyPr>
          <a:lstStyle/>
          <a:p>
            <a:pPr algn="l"/>
            <a:r>
              <a:rPr lang="en-US" dirty="0"/>
              <a:t>Use PostgreSQL</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In order to access PostgreSQL, you will need to use its designated tool named </a:t>
            </a:r>
            <a:r>
              <a:rPr lang="en-US" dirty="0" err="1"/>
              <a:t>pgAdmin</a:t>
            </a:r>
            <a:r>
              <a:rPr lang="en-US" dirty="0"/>
              <a:t>.</a:t>
            </a:r>
          </a:p>
          <a:p>
            <a:r>
              <a:rPr lang="en-US" dirty="0"/>
              <a:t>You will be asked to setup another password, please use the same password you used for the superuser. This will make your life easier </a:t>
            </a:r>
            <a:r>
              <a:rPr lang="en-US" dirty="0">
                <a:sym typeface="Wingdings" panose="05000000000000000000" pitchFamily="2" charset="2"/>
              </a:rPr>
              <a:t>.</a:t>
            </a:r>
            <a:endParaRPr lang="en-US" dirty="0"/>
          </a:p>
          <a:p>
            <a:endParaRPr lang="en-US" dirty="0"/>
          </a:p>
        </p:txBody>
      </p:sp>
    </p:spTree>
    <p:extLst>
      <p:ext uri="{BB962C8B-B14F-4D97-AF65-F5344CB8AC3E}">
        <p14:creationId xmlns:p14="http://schemas.microsoft.com/office/powerpoint/2010/main" val="481433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fontScale="90000"/>
          </a:bodyPr>
          <a:lstStyle/>
          <a:p>
            <a:pPr algn="l"/>
            <a:r>
              <a:rPr lang="en-US" dirty="0"/>
              <a:t>Create a separate user for CYBR 493</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Let us create a new user for this class with a unified password.</a:t>
            </a:r>
          </a:p>
          <a:p>
            <a:r>
              <a:rPr lang="en-US" dirty="0"/>
              <a:t>Launch </a:t>
            </a:r>
            <a:r>
              <a:rPr lang="en-US" dirty="0" err="1"/>
              <a:t>pgAdmin</a:t>
            </a:r>
            <a:r>
              <a:rPr lang="en-US" dirty="0"/>
              <a:t> </a:t>
            </a:r>
          </a:p>
          <a:p>
            <a:pPr lvl="1"/>
            <a:r>
              <a:rPr lang="en-US" dirty="0"/>
              <a:t>Login/ Group Roles</a:t>
            </a:r>
          </a:p>
          <a:p>
            <a:pPr lvl="1"/>
            <a:r>
              <a:rPr lang="en-US" dirty="0"/>
              <a:t>Right click and create </a:t>
            </a:r>
            <a:br>
              <a:rPr lang="en-US" dirty="0"/>
            </a:br>
            <a:r>
              <a:rPr lang="en-US" dirty="0"/>
              <a:t>login/ Group Role</a:t>
            </a:r>
          </a:p>
          <a:p>
            <a:endParaRPr lang="en-US" dirty="0"/>
          </a:p>
        </p:txBody>
      </p:sp>
      <p:pic>
        <p:nvPicPr>
          <p:cNvPr id="7" name="Picture 6">
            <a:extLst>
              <a:ext uri="{FF2B5EF4-FFF2-40B4-BE49-F238E27FC236}">
                <a16:creationId xmlns:a16="http://schemas.microsoft.com/office/drawing/2014/main" id="{E2272747-AFDC-45AC-8A6A-A005101360AD}"/>
              </a:ext>
            </a:extLst>
          </p:cNvPr>
          <p:cNvPicPr>
            <a:picLocks noChangeAspect="1"/>
          </p:cNvPicPr>
          <p:nvPr/>
        </p:nvPicPr>
        <p:blipFill rotWithShape="1">
          <a:blip r:embed="rId2"/>
          <a:srcRect l="50000"/>
          <a:stretch/>
        </p:blipFill>
        <p:spPr>
          <a:xfrm>
            <a:off x="4572000" y="2143125"/>
            <a:ext cx="4572000" cy="2571750"/>
          </a:xfrm>
          <a:prstGeom prst="rect">
            <a:avLst/>
          </a:prstGeom>
        </p:spPr>
      </p:pic>
    </p:spTree>
    <p:extLst>
      <p:ext uri="{BB962C8B-B14F-4D97-AF65-F5344CB8AC3E}">
        <p14:creationId xmlns:p14="http://schemas.microsoft.com/office/powerpoint/2010/main" val="977326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rmAutofit/>
          </a:bodyPr>
          <a:lstStyle/>
          <a:p>
            <a:pPr algn="l"/>
            <a:r>
              <a:rPr lang="en-US" dirty="0"/>
              <a:t>Why “install” python</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p:txBody>
          <a:bodyPr>
            <a:normAutofit lnSpcReduction="10000"/>
          </a:bodyPr>
          <a:lstStyle/>
          <a:p>
            <a:r>
              <a:rPr lang="en-US" dirty="0"/>
              <a:t>Remember that Operating Systems do not understand programming languages</a:t>
            </a:r>
          </a:p>
          <a:p>
            <a:r>
              <a:rPr lang="en-US" dirty="0"/>
              <a:t>If you wish to use a programming language, you will need to install a program to allow the OS to debug and compile your code</a:t>
            </a:r>
          </a:p>
          <a:p>
            <a:r>
              <a:rPr lang="en-US" dirty="0"/>
              <a:t>When we say we need to install python, we mean we need to install an interpreter that translates code to something makes sense to your OS</a:t>
            </a:r>
          </a:p>
        </p:txBody>
      </p:sp>
    </p:spTree>
    <p:extLst>
      <p:ext uri="{BB962C8B-B14F-4D97-AF65-F5344CB8AC3E}">
        <p14:creationId xmlns:p14="http://schemas.microsoft.com/office/powerpoint/2010/main" val="1222378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a:bodyPr>
          <a:lstStyle/>
          <a:p>
            <a:pPr algn="l"/>
            <a:r>
              <a:rPr lang="en-US" dirty="0"/>
              <a:t>CYBR 493 DB user details</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Use the following details for the new user:</a:t>
            </a:r>
          </a:p>
          <a:p>
            <a:pPr lvl="1"/>
            <a:r>
              <a:rPr lang="en-US" dirty="0"/>
              <a:t>Name: </a:t>
            </a:r>
            <a:r>
              <a:rPr lang="en-US" dirty="0" err="1"/>
              <a:t>cyberUser</a:t>
            </a:r>
            <a:r>
              <a:rPr lang="en-US" dirty="0"/>
              <a:t> (case sensitive) </a:t>
            </a:r>
          </a:p>
          <a:p>
            <a:pPr lvl="1"/>
            <a:r>
              <a:rPr lang="en-US" dirty="0"/>
              <a:t>Password: c-4-9-3-A (case sensitive)</a:t>
            </a:r>
          </a:p>
          <a:p>
            <a:pPr lvl="1"/>
            <a:r>
              <a:rPr lang="en-US" dirty="0"/>
              <a:t>Privileges: Check all</a:t>
            </a:r>
          </a:p>
          <a:p>
            <a:r>
              <a:rPr lang="en-US" dirty="0"/>
              <a:t>And now save.</a:t>
            </a:r>
          </a:p>
          <a:p>
            <a:pPr lvl="1"/>
            <a:endParaRPr lang="en-US" dirty="0"/>
          </a:p>
          <a:p>
            <a:pPr lvl="1"/>
            <a:endParaRPr lang="en-US" dirty="0"/>
          </a:p>
          <a:p>
            <a:endParaRPr lang="en-US" dirty="0"/>
          </a:p>
        </p:txBody>
      </p:sp>
    </p:spTree>
    <p:extLst>
      <p:ext uri="{BB962C8B-B14F-4D97-AF65-F5344CB8AC3E}">
        <p14:creationId xmlns:p14="http://schemas.microsoft.com/office/powerpoint/2010/main" val="3761316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2A451-66C5-4BAE-8328-0A6504DE5DE1}"/>
              </a:ext>
            </a:extLst>
          </p:cNvPr>
          <p:cNvSpPr>
            <a:spLocks noGrp="1"/>
          </p:cNvSpPr>
          <p:nvPr>
            <p:ph type="title"/>
          </p:nvPr>
        </p:nvSpPr>
        <p:spPr/>
        <p:txBody>
          <a:bodyPr>
            <a:normAutofit/>
          </a:bodyPr>
          <a:lstStyle/>
          <a:p>
            <a:pPr algn="l"/>
            <a:r>
              <a:rPr lang="en-US" dirty="0"/>
              <a:t>Create new DB for CYBR class</a:t>
            </a:r>
          </a:p>
        </p:txBody>
      </p:sp>
      <p:sp>
        <p:nvSpPr>
          <p:cNvPr id="3" name="Content Placeholder 2">
            <a:extLst>
              <a:ext uri="{FF2B5EF4-FFF2-40B4-BE49-F238E27FC236}">
                <a16:creationId xmlns:a16="http://schemas.microsoft.com/office/drawing/2014/main" id="{2E714C22-6763-4174-8278-53C62D7077D9}"/>
              </a:ext>
            </a:extLst>
          </p:cNvPr>
          <p:cNvSpPr>
            <a:spLocks noGrp="1"/>
          </p:cNvSpPr>
          <p:nvPr>
            <p:ph idx="1"/>
          </p:nvPr>
        </p:nvSpPr>
        <p:spPr/>
        <p:txBody>
          <a:bodyPr/>
          <a:lstStyle/>
          <a:p>
            <a:r>
              <a:rPr lang="en-US" dirty="0"/>
              <a:t>Under Databases:</a:t>
            </a:r>
          </a:p>
          <a:p>
            <a:pPr lvl="1"/>
            <a:r>
              <a:rPr lang="en-US" dirty="0"/>
              <a:t>Create a new database named </a:t>
            </a:r>
            <a:r>
              <a:rPr lang="en-US" dirty="0" err="1"/>
              <a:t>cybrDB</a:t>
            </a:r>
            <a:r>
              <a:rPr lang="en-US" dirty="0"/>
              <a:t> (case sensitive)</a:t>
            </a:r>
          </a:p>
          <a:p>
            <a:pPr lvl="1"/>
            <a:r>
              <a:rPr lang="en-US" dirty="0"/>
              <a:t>Owner: choose </a:t>
            </a:r>
            <a:r>
              <a:rPr lang="en-US" dirty="0" err="1"/>
              <a:t>cybrUser</a:t>
            </a:r>
            <a:endParaRPr lang="en-US" dirty="0"/>
          </a:p>
        </p:txBody>
      </p:sp>
    </p:spTree>
    <p:extLst>
      <p:ext uri="{BB962C8B-B14F-4D97-AF65-F5344CB8AC3E}">
        <p14:creationId xmlns:p14="http://schemas.microsoft.com/office/powerpoint/2010/main" val="3221186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D054-91FF-484C-AAD1-377312D30A1D}"/>
              </a:ext>
            </a:extLst>
          </p:cNvPr>
          <p:cNvSpPr>
            <a:spLocks noGrp="1"/>
          </p:cNvSpPr>
          <p:nvPr>
            <p:ph type="title"/>
          </p:nvPr>
        </p:nvSpPr>
        <p:spPr>
          <a:xfrm>
            <a:off x="685800" y="2209800"/>
            <a:ext cx="7772400" cy="1362075"/>
          </a:xfrm>
        </p:spPr>
        <p:txBody>
          <a:bodyPr/>
          <a:lstStyle/>
          <a:p>
            <a:pPr algn="ctr"/>
            <a:r>
              <a:rPr lang="en-US" dirty="0"/>
              <a:t>Coding in python</a:t>
            </a:r>
          </a:p>
        </p:txBody>
      </p:sp>
    </p:spTree>
    <p:extLst>
      <p:ext uri="{BB962C8B-B14F-4D97-AF65-F5344CB8AC3E}">
        <p14:creationId xmlns:p14="http://schemas.microsoft.com/office/powerpoint/2010/main" val="1906581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FCF1-7372-45A3-938E-9287E0FF7F53}"/>
              </a:ext>
            </a:extLst>
          </p:cNvPr>
          <p:cNvSpPr>
            <a:spLocks noGrp="1"/>
          </p:cNvSpPr>
          <p:nvPr>
            <p:ph type="title"/>
          </p:nvPr>
        </p:nvSpPr>
        <p:spPr/>
        <p:txBody>
          <a:bodyPr/>
          <a:lstStyle/>
          <a:p>
            <a:pPr algn="l"/>
            <a:r>
              <a:rPr lang="en-US" dirty="0"/>
              <a:t>Where to start?</a:t>
            </a:r>
          </a:p>
        </p:txBody>
      </p:sp>
      <p:sp>
        <p:nvSpPr>
          <p:cNvPr id="3" name="Content Placeholder 2">
            <a:extLst>
              <a:ext uri="{FF2B5EF4-FFF2-40B4-BE49-F238E27FC236}">
                <a16:creationId xmlns:a16="http://schemas.microsoft.com/office/drawing/2014/main" id="{7367161A-7E28-4704-A605-1892D695A7F3}"/>
              </a:ext>
            </a:extLst>
          </p:cNvPr>
          <p:cNvSpPr>
            <a:spLocks noGrp="1"/>
          </p:cNvSpPr>
          <p:nvPr>
            <p:ph idx="1"/>
          </p:nvPr>
        </p:nvSpPr>
        <p:spPr/>
        <p:txBody>
          <a:bodyPr/>
          <a:lstStyle/>
          <a:p>
            <a:r>
              <a:rPr lang="en-US" dirty="0"/>
              <a:t>You may use Jupyter or PyCharm to code in python.</a:t>
            </a:r>
          </a:p>
          <a:p>
            <a:r>
              <a:rPr lang="en-US" dirty="0"/>
              <a:t>Jupyter: allows for line-by-line execution</a:t>
            </a:r>
          </a:p>
          <a:p>
            <a:r>
              <a:rPr lang="en-US" dirty="0"/>
              <a:t>PyCharm: runs the </a:t>
            </a:r>
            <a:r>
              <a:rPr lang="en-US"/>
              <a:t>entire program at once.</a:t>
            </a:r>
          </a:p>
          <a:p>
            <a:endParaRPr lang="en-US"/>
          </a:p>
        </p:txBody>
      </p:sp>
    </p:spTree>
    <p:extLst>
      <p:ext uri="{BB962C8B-B14F-4D97-AF65-F5344CB8AC3E}">
        <p14:creationId xmlns:p14="http://schemas.microsoft.com/office/powerpoint/2010/main" val="1529930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04FB-EB0A-48A5-97C7-C3364D98646A}"/>
              </a:ext>
            </a:extLst>
          </p:cNvPr>
          <p:cNvSpPr>
            <a:spLocks noGrp="1"/>
          </p:cNvSpPr>
          <p:nvPr>
            <p:ph type="title"/>
          </p:nvPr>
        </p:nvSpPr>
        <p:spPr/>
        <p:txBody>
          <a:bodyPr>
            <a:normAutofit/>
          </a:bodyPr>
          <a:lstStyle/>
          <a:p>
            <a:pPr algn="l"/>
            <a:r>
              <a:rPr lang="en-US" dirty="0"/>
              <a:t>Using libraries/ packages</a:t>
            </a:r>
          </a:p>
        </p:txBody>
      </p:sp>
      <p:sp>
        <p:nvSpPr>
          <p:cNvPr id="3" name="Content Placeholder 2">
            <a:extLst>
              <a:ext uri="{FF2B5EF4-FFF2-40B4-BE49-F238E27FC236}">
                <a16:creationId xmlns:a16="http://schemas.microsoft.com/office/drawing/2014/main" id="{0C6513FE-4FB7-4651-B47E-D046A4A9A3C6}"/>
              </a:ext>
            </a:extLst>
          </p:cNvPr>
          <p:cNvSpPr>
            <a:spLocks noGrp="1"/>
          </p:cNvSpPr>
          <p:nvPr>
            <p:ph idx="1"/>
          </p:nvPr>
        </p:nvSpPr>
        <p:spPr/>
        <p:txBody>
          <a:bodyPr/>
          <a:lstStyle/>
          <a:p>
            <a:r>
              <a:rPr lang="en-US" dirty="0"/>
              <a:t>We will be using packages when using python.</a:t>
            </a:r>
          </a:p>
          <a:p>
            <a:r>
              <a:rPr lang="en-US" dirty="0"/>
              <a:t>To use a package, you need to do two things:</a:t>
            </a:r>
          </a:p>
          <a:p>
            <a:pPr lvl="1"/>
            <a:r>
              <a:rPr lang="en-US" dirty="0"/>
              <a:t>Install it to your python environment</a:t>
            </a:r>
          </a:p>
          <a:p>
            <a:pPr lvl="1"/>
            <a:r>
              <a:rPr lang="en-US" dirty="0"/>
              <a:t>Import it in your python file.</a:t>
            </a:r>
          </a:p>
          <a:p>
            <a:pPr lvl="1"/>
            <a:endParaRPr lang="en-US" dirty="0"/>
          </a:p>
        </p:txBody>
      </p:sp>
    </p:spTree>
    <p:extLst>
      <p:ext uri="{BB962C8B-B14F-4D97-AF65-F5344CB8AC3E}">
        <p14:creationId xmlns:p14="http://schemas.microsoft.com/office/powerpoint/2010/main" val="1954877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04FB-EB0A-48A5-97C7-C3364D98646A}"/>
              </a:ext>
            </a:extLst>
          </p:cNvPr>
          <p:cNvSpPr>
            <a:spLocks noGrp="1"/>
          </p:cNvSpPr>
          <p:nvPr>
            <p:ph type="title"/>
          </p:nvPr>
        </p:nvSpPr>
        <p:spPr/>
        <p:txBody>
          <a:bodyPr>
            <a:normAutofit/>
          </a:bodyPr>
          <a:lstStyle/>
          <a:p>
            <a:pPr algn="l"/>
            <a:r>
              <a:rPr lang="en-US" dirty="0"/>
              <a:t>Installing libraries/ packages</a:t>
            </a:r>
          </a:p>
        </p:txBody>
      </p:sp>
      <p:sp>
        <p:nvSpPr>
          <p:cNvPr id="3" name="Content Placeholder 2">
            <a:extLst>
              <a:ext uri="{FF2B5EF4-FFF2-40B4-BE49-F238E27FC236}">
                <a16:creationId xmlns:a16="http://schemas.microsoft.com/office/drawing/2014/main" id="{0C6513FE-4FB7-4651-B47E-D046A4A9A3C6}"/>
              </a:ext>
            </a:extLst>
          </p:cNvPr>
          <p:cNvSpPr>
            <a:spLocks noGrp="1"/>
          </p:cNvSpPr>
          <p:nvPr>
            <p:ph idx="1"/>
          </p:nvPr>
        </p:nvSpPr>
        <p:spPr/>
        <p:txBody>
          <a:bodyPr/>
          <a:lstStyle/>
          <a:p>
            <a:r>
              <a:rPr lang="en-US" dirty="0"/>
              <a:t>The easiest way to install a package is to do so using Anaconda command prompt.</a:t>
            </a:r>
          </a:p>
          <a:p>
            <a:r>
              <a:rPr lang="en-US" dirty="0"/>
              <a:t>Navigate to your Anaconda terminal</a:t>
            </a:r>
          </a:p>
          <a:p>
            <a:pPr lvl="1"/>
            <a:r>
              <a:rPr lang="en-US" dirty="0"/>
              <a:t>Activate your pythonForCyber </a:t>
            </a:r>
          </a:p>
          <a:p>
            <a:pPr lvl="1"/>
            <a:r>
              <a:rPr lang="en-US" dirty="0"/>
              <a:t>And use the command :</a:t>
            </a:r>
          </a:p>
          <a:p>
            <a:pPr marL="457200" lvl="1" indent="0">
              <a:buNone/>
            </a:pPr>
            <a:r>
              <a:rPr lang="en-US" dirty="0"/>
              <a:t>pip install [package name] </a:t>
            </a:r>
          </a:p>
          <a:p>
            <a:pPr marL="457200" lvl="1" indent="0">
              <a:buNone/>
            </a:pPr>
            <a:r>
              <a:rPr lang="en-US" dirty="0"/>
              <a:t>OR</a:t>
            </a:r>
          </a:p>
          <a:p>
            <a:pPr marL="457200" lvl="1" indent="0">
              <a:buNone/>
            </a:pPr>
            <a:r>
              <a:rPr lang="en-US" dirty="0" err="1"/>
              <a:t>conda</a:t>
            </a:r>
            <a:r>
              <a:rPr lang="en-US" dirty="0"/>
              <a:t> pip install [package name]</a:t>
            </a:r>
          </a:p>
          <a:p>
            <a:pPr lvl="1"/>
            <a:endParaRPr lang="en-US" dirty="0"/>
          </a:p>
          <a:p>
            <a:pPr lvl="1"/>
            <a:endParaRPr lang="en-US" dirty="0"/>
          </a:p>
        </p:txBody>
      </p:sp>
    </p:spTree>
    <p:extLst>
      <p:ext uri="{BB962C8B-B14F-4D97-AF65-F5344CB8AC3E}">
        <p14:creationId xmlns:p14="http://schemas.microsoft.com/office/powerpoint/2010/main" val="3960355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04FB-EB0A-48A5-97C7-C3364D98646A}"/>
              </a:ext>
            </a:extLst>
          </p:cNvPr>
          <p:cNvSpPr>
            <a:spLocks noGrp="1"/>
          </p:cNvSpPr>
          <p:nvPr>
            <p:ph type="title"/>
          </p:nvPr>
        </p:nvSpPr>
        <p:spPr/>
        <p:txBody>
          <a:bodyPr>
            <a:normAutofit fontScale="90000"/>
          </a:bodyPr>
          <a:lstStyle/>
          <a:p>
            <a:pPr algn="l"/>
            <a:r>
              <a:rPr lang="en-US" dirty="0"/>
              <a:t>Test python- PostgreSQL connection</a:t>
            </a:r>
          </a:p>
        </p:txBody>
      </p:sp>
      <p:sp>
        <p:nvSpPr>
          <p:cNvPr id="3" name="Content Placeholder 2">
            <a:extLst>
              <a:ext uri="{FF2B5EF4-FFF2-40B4-BE49-F238E27FC236}">
                <a16:creationId xmlns:a16="http://schemas.microsoft.com/office/drawing/2014/main" id="{0C6513FE-4FB7-4651-B47E-D046A4A9A3C6}"/>
              </a:ext>
            </a:extLst>
          </p:cNvPr>
          <p:cNvSpPr>
            <a:spLocks noGrp="1"/>
          </p:cNvSpPr>
          <p:nvPr>
            <p:ph idx="1"/>
          </p:nvPr>
        </p:nvSpPr>
        <p:spPr/>
        <p:txBody>
          <a:bodyPr/>
          <a:lstStyle/>
          <a:p>
            <a:r>
              <a:rPr lang="en-US" dirty="0"/>
              <a:t>Delete the older repo named CYBR490A_Repo.</a:t>
            </a:r>
          </a:p>
          <a:p>
            <a:r>
              <a:rPr lang="en-US" dirty="0"/>
              <a:t>Clone the new repo named CYBR490_Repo</a:t>
            </a:r>
          </a:p>
          <a:p>
            <a:pPr lvl="1"/>
            <a:r>
              <a:rPr lang="en-US" dirty="0"/>
              <a:t>You have already received an invitation.</a:t>
            </a:r>
          </a:p>
          <a:p>
            <a:pPr lvl="1"/>
            <a:r>
              <a:rPr lang="en-US" dirty="0"/>
              <a:t>Open the project in PyCharm.</a:t>
            </a:r>
          </a:p>
          <a:p>
            <a:pPr lvl="1"/>
            <a:r>
              <a:rPr lang="en-US" dirty="0"/>
              <a:t>DBTester.py should create a new table</a:t>
            </a:r>
          </a:p>
          <a:p>
            <a:pPr lvl="1"/>
            <a:r>
              <a:rPr lang="en-US" dirty="0"/>
              <a:t>You will need to install the package named psycopg2 before running the DBTester.py</a:t>
            </a:r>
          </a:p>
          <a:p>
            <a:pPr lvl="1"/>
            <a:endParaRPr lang="en-US" dirty="0"/>
          </a:p>
          <a:p>
            <a:pPr lvl="1"/>
            <a:endParaRPr lang="en-US" dirty="0"/>
          </a:p>
        </p:txBody>
      </p:sp>
    </p:spTree>
    <p:extLst>
      <p:ext uri="{BB962C8B-B14F-4D97-AF65-F5344CB8AC3E}">
        <p14:creationId xmlns:p14="http://schemas.microsoft.com/office/powerpoint/2010/main" val="265885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F019-3626-486E-A6BD-E5F3D5B55DB5}"/>
              </a:ext>
            </a:extLst>
          </p:cNvPr>
          <p:cNvSpPr>
            <a:spLocks noGrp="1"/>
          </p:cNvSpPr>
          <p:nvPr>
            <p:ph type="title"/>
          </p:nvPr>
        </p:nvSpPr>
        <p:spPr/>
        <p:txBody>
          <a:bodyPr/>
          <a:lstStyle/>
          <a:p>
            <a:r>
              <a:rPr lang="en-US" dirty="0"/>
              <a:t>Coding in python</a:t>
            </a:r>
            <a:br>
              <a:rPr lang="en-US" dirty="0"/>
            </a:br>
            <a:r>
              <a:rPr lang="en-US" dirty="0"/>
              <a:t>CH2: python for cybersecurity </a:t>
            </a:r>
          </a:p>
        </p:txBody>
      </p:sp>
    </p:spTree>
    <p:extLst>
      <p:ext uri="{BB962C8B-B14F-4D97-AF65-F5344CB8AC3E}">
        <p14:creationId xmlns:p14="http://schemas.microsoft.com/office/powerpoint/2010/main" val="1020744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896C-5636-4027-A68F-8DDF5E040D5C}"/>
              </a:ext>
            </a:extLst>
          </p:cNvPr>
          <p:cNvSpPr>
            <a:spLocks noGrp="1"/>
          </p:cNvSpPr>
          <p:nvPr>
            <p:ph type="title"/>
          </p:nvPr>
        </p:nvSpPr>
        <p:spPr/>
        <p:txBody>
          <a:bodyPr/>
          <a:lstStyle/>
          <a:p>
            <a:pPr algn="l"/>
            <a:r>
              <a:rPr lang="en-US" dirty="0"/>
              <a:t>Pseudo code</a:t>
            </a:r>
          </a:p>
        </p:txBody>
      </p:sp>
      <p:sp>
        <p:nvSpPr>
          <p:cNvPr id="3" name="Content Placeholder 2">
            <a:extLst>
              <a:ext uri="{FF2B5EF4-FFF2-40B4-BE49-F238E27FC236}">
                <a16:creationId xmlns:a16="http://schemas.microsoft.com/office/drawing/2014/main" id="{F987C8C7-6E8D-4D68-849F-51D66924BB0D}"/>
              </a:ext>
            </a:extLst>
          </p:cNvPr>
          <p:cNvSpPr>
            <a:spLocks noGrp="1"/>
          </p:cNvSpPr>
          <p:nvPr>
            <p:ph idx="1"/>
          </p:nvPr>
        </p:nvSpPr>
        <p:spPr/>
        <p:txBody>
          <a:bodyPr/>
          <a:lstStyle/>
          <a:p>
            <a:r>
              <a:rPr lang="en-US" dirty="0"/>
              <a:t>Plain language description of steps in an algorithm/ program.</a:t>
            </a:r>
          </a:p>
          <a:p>
            <a:r>
              <a:rPr lang="en-US" dirty="0"/>
              <a:t>It is highly encouraged to use it before programming. </a:t>
            </a:r>
          </a:p>
          <a:p>
            <a:r>
              <a:rPr lang="en-US" dirty="0"/>
              <a:t>Makes programming easier and shows issues in your logic (if there were any).</a:t>
            </a:r>
          </a:p>
        </p:txBody>
      </p:sp>
    </p:spTree>
    <p:extLst>
      <p:ext uri="{BB962C8B-B14F-4D97-AF65-F5344CB8AC3E}">
        <p14:creationId xmlns:p14="http://schemas.microsoft.com/office/powerpoint/2010/main" val="38582207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896C-5636-4027-A68F-8DDF5E040D5C}"/>
              </a:ext>
            </a:extLst>
          </p:cNvPr>
          <p:cNvSpPr>
            <a:spLocks noGrp="1"/>
          </p:cNvSpPr>
          <p:nvPr>
            <p:ph type="title"/>
          </p:nvPr>
        </p:nvSpPr>
        <p:spPr/>
        <p:txBody>
          <a:bodyPr/>
          <a:lstStyle/>
          <a:p>
            <a:pPr algn="l"/>
            <a:r>
              <a:rPr lang="en-US" dirty="0"/>
              <a:t>Pseudo code: Example</a:t>
            </a:r>
          </a:p>
        </p:txBody>
      </p:sp>
      <p:sp>
        <p:nvSpPr>
          <p:cNvPr id="3" name="Content Placeholder 2">
            <a:extLst>
              <a:ext uri="{FF2B5EF4-FFF2-40B4-BE49-F238E27FC236}">
                <a16:creationId xmlns:a16="http://schemas.microsoft.com/office/drawing/2014/main" id="{F987C8C7-6E8D-4D68-849F-51D66924BB0D}"/>
              </a:ext>
            </a:extLst>
          </p:cNvPr>
          <p:cNvSpPr>
            <a:spLocks noGrp="1"/>
          </p:cNvSpPr>
          <p:nvPr>
            <p:ph idx="1"/>
          </p:nvPr>
        </p:nvSpPr>
        <p:spPr/>
        <p:txBody>
          <a:bodyPr/>
          <a:lstStyle/>
          <a:p>
            <a:r>
              <a:rPr lang="en-US" dirty="0"/>
              <a:t>Let us say we need to write a program that accepts two values from the user then sums those values. </a:t>
            </a:r>
          </a:p>
          <a:p>
            <a:pPr lvl="1"/>
            <a:r>
              <a:rPr lang="en-US" dirty="0"/>
              <a:t>What would be the first step? </a:t>
            </a:r>
          </a:p>
          <a:p>
            <a:pPr lvl="1"/>
            <a:r>
              <a:rPr lang="en-US" dirty="0"/>
              <a:t>What would be the second step?</a:t>
            </a:r>
          </a:p>
          <a:p>
            <a:pPr lvl="1"/>
            <a:r>
              <a:rPr lang="en-US" dirty="0"/>
              <a:t>See next slide</a:t>
            </a:r>
          </a:p>
        </p:txBody>
      </p:sp>
    </p:spTree>
    <p:extLst>
      <p:ext uri="{BB962C8B-B14F-4D97-AF65-F5344CB8AC3E}">
        <p14:creationId xmlns:p14="http://schemas.microsoft.com/office/powerpoint/2010/main" val="2064080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D41D-44AD-4420-98A2-5EB161FD2705}"/>
              </a:ext>
            </a:extLst>
          </p:cNvPr>
          <p:cNvSpPr>
            <a:spLocks noGrp="1"/>
          </p:cNvSpPr>
          <p:nvPr>
            <p:ph type="title"/>
          </p:nvPr>
        </p:nvSpPr>
        <p:spPr/>
        <p:txBody>
          <a:bodyPr>
            <a:normAutofit/>
          </a:bodyPr>
          <a:lstStyle/>
          <a:p>
            <a:r>
              <a:rPr lang="en-US" dirty="0"/>
              <a:t>What do you need to run python?</a:t>
            </a:r>
          </a:p>
        </p:txBody>
      </p:sp>
      <p:sp>
        <p:nvSpPr>
          <p:cNvPr id="3" name="Content Placeholder 2">
            <a:extLst>
              <a:ext uri="{FF2B5EF4-FFF2-40B4-BE49-F238E27FC236}">
                <a16:creationId xmlns:a16="http://schemas.microsoft.com/office/drawing/2014/main" id="{D92E7838-4040-41B3-8778-78AD16D9683D}"/>
              </a:ext>
            </a:extLst>
          </p:cNvPr>
          <p:cNvSpPr>
            <a:spLocks noGrp="1"/>
          </p:cNvSpPr>
          <p:nvPr>
            <p:ph idx="1"/>
          </p:nvPr>
        </p:nvSpPr>
        <p:spPr/>
        <p:txBody>
          <a:bodyPr>
            <a:normAutofit lnSpcReduction="10000"/>
          </a:bodyPr>
          <a:lstStyle/>
          <a:p>
            <a:r>
              <a:rPr lang="en-US" dirty="0"/>
              <a:t>Python interpreter</a:t>
            </a:r>
          </a:p>
          <a:p>
            <a:r>
              <a:rPr lang="en-US" dirty="0"/>
              <a:t>A place where you can write and debug your cod, known as Integrated Development Environment (IDE). We will use PyCharm.</a:t>
            </a:r>
          </a:p>
          <a:p>
            <a:pPr lvl="1"/>
            <a:r>
              <a:rPr lang="en-US" dirty="0"/>
              <a:t>Note: you can install Jupyter to code and execute your code, one line at a time. We will also need this for this class.</a:t>
            </a:r>
          </a:p>
          <a:p>
            <a:r>
              <a:rPr lang="en-US" dirty="0"/>
              <a:t>Lastly, we will need a way to connect those to our git repository.</a:t>
            </a:r>
          </a:p>
          <a:p>
            <a:endParaRPr lang="en-US" dirty="0"/>
          </a:p>
        </p:txBody>
      </p:sp>
    </p:spTree>
    <p:extLst>
      <p:ext uri="{BB962C8B-B14F-4D97-AF65-F5344CB8AC3E}">
        <p14:creationId xmlns:p14="http://schemas.microsoft.com/office/powerpoint/2010/main" val="3077181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896C-5636-4027-A68F-8DDF5E040D5C}"/>
              </a:ext>
            </a:extLst>
          </p:cNvPr>
          <p:cNvSpPr>
            <a:spLocks noGrp="1"/>
          </p:cNvSpPr>
          <p:nvPr>
            <p:ph type="title"/>
          </p:nvPr>
        </p:nvSpPr>
        <p:spPr/>
        <p:txBody>
          <a:bodyPr/>
          <a:lstStyle/>
          <a:p>
            <a:pPr algn="l"/>
            <a:r>
              <a:rPr lang="en-US" dirty="0"/>
              <a:t>Pseudo code: Example</a:t>
            </a:r>
          </a:p>
        </p:txBody>
      </p:sp>
      <p:sp>
        <p:nvSpPr>
          <p:cNvPr id="3" name="Content Placeholder 2">
            <a:extLst>
              <a:ext uri="{FF2B5EF4-FFF2-40B4-BE49-F238E27FC236}">
                <a16:creationId xmlns:a16="http://schemas.microsoft.com/office/drawing/2014/main" id="{F987C8C7-6E8D-4D68-849F-51D66924BB0D}"/>
              </a:ext>
            </a:extLst>
          </p:cNvPr>
          <p:cNvSpPr>
            <a:spLocks noGrp="1"/>
          </p:cNvSpPr>
          <p:nvPr>
            <p:ph idx="1"/>
          </p:nvPr>
        </p:nvSpPr>
        <p:spPr/>
        <p:txBody>
          <a:bodyPr>
            <a:normAutofit/>
          </a:bodyPr>
          <a:lstStyle/>
          <a:p>
            <a:pPr marL="0" indent="0">
              <a:buNone/>
            </a:pPr>
            <a:r>
              <a:rPr lang="en-US" sz="2600" dirty="0"/>
              <a:t>Begin</a:t>
            </a:r>
          </a:p>
          <a:p>
            <a:pPr marL="0" indent="0">
              <a:buNone/>
            </a:pPr>
            <a:r>
              <a:rPr lang="en-US" sz="2600" dirty="0"/>
              <a:t>	define variable 1 and variable 2</a:t>
            </a:r>
          </a:p>
          <a:p>
            <a:pPr marL="0" indent="0">
              <a:buNone/>
            </a:pPr>
            <a:r>
              <a:rPr lang="en-US" sz="2600" dirty="0"/>
              <a:t>	Display a message: ask users for variable 1 value</a:t>
            </a:r>
          </a:p>
          <a:p>
            <a:pPr marL="0" indent="0">
              <a:buNone/>
            </a:pPr>
            <a:r>
              <a:rPr lang="en-US" sz="2600" dirty="0"/>
              <a:t>	Input variable1</a:t>
            </a:r>
          </a:p>
          <a:p>
            <a:pPr marL="0" indent="0">
              <a:buNone/>
            </a:pPr>
            <a:r>
              <a:rPr lang="en-US" sz="2600" dirty="0"/>
              <a:t>	Display a message: ask users for variable 2 value</a:t>
            </a:r>
          </a:p>
          <a:p>
            <a:pPr marL="0" indent="0">
              <a:buNone/>
            </a:pPr>
            <a:r>
              <a:rPr lang="en-US" sz="2600" dirty="0"/>
              <a:t>	Input variable2</a:t>
            </a:r>
          </a:p>
          <a:p>
            <a:pPr marL="0" indent="0">
              <a:buNone/>
            </a:pPr>
            <a:r>
              <a:rPr lang="en-US" sz="2600" dirty="0"/>
              <a:t>	display (variable 1 + variable 2)</a:t>
            </a:r>
          </a:p>
          <a:p>
            <a:pPr marL="0" indent="0">
              <a:buNone/>
            </a:pPr>
            <a:r>
              <a:rPr lang="en-US" sz="2600" dirty="0"/>
              <a:t>End</a:t>
            </a:r>
          </a:p>
          <a:p>
            <a:pPr marL="0" indent="0">
              <a:buNone/>
            </a:pPr>
            <a:endParaRPr lang="en-US" sz="2600" dirty="0"/>
          </a:p>
        </p:txBody>
      </p:sp>
    </p:spTree>
    <p:extLst>
      <p:ext uri="{BB962C8B-B14F-4D97-AF65-F5344CB8AC3E}">
        <p14:creationId xmlns:p14="http://schemas.microsoft.com/office/powerpoint/2010/main" val="4246150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1896C-5636-4027-A68F-8DDF5E040D5C}"/>
              </a:ext>
            </a:extLst>
          </p:cNvPr>
          <p:cNvSpPr>
            <a:spLocks noGrp="1"/>
          </p:cNvSpPr>
          <p:nvPr>
            <p:ph type="title"/>
          </p:nvPr>
        </p:nvSpPr>
        <p:spPr/>
        <p:txBody>
          <a:bodyPr/>
          <a:lstStyle/>
          <a:p>
            <a:pPr algn="l"/>
            <a:r>
              <a:rPr lang="en-US" dirty="0"/>
              <a:t>Pseudo code: Implementation</a:t>
            </a:r>
          </a:p>
        </p:txBody>
      </p:sp>
      <p:sp>
        <p:nvSpPr>
          <p:cNvPr id="3" name="Content Placeholder 2">
            <a:extLst>
              <a:ext uri="{FF2B5EF4-FFF2-40B4-BE49-F238E27FC236}">
                <a16:creationId xmlns:a16="http://schemas.microsoft.com/office/drawing/2014/main" id="{F987C8C7-6E8D-4D68-849F-51D66924BB0D}"/>
              </a:ext>
            </a:extLst>
          </p:cNvPr>
          <p:cNvSpPr>
            <a:spLocks noGrp="1"/>
          </p:cNvSpPr>
          <p:nvPr>
            <p:ph idx="1"/>
          </p:nvPr>
        </p:nvSpPr>
        <p:spPr/>
        <p:txBody>
          <a:bodyPr>
            <a:normAutofit/>
          </a:bodyPr>
          <a:lstStyle/>
          <a:p>
            <a:r>
              <a:rPr lang="en-US" sz="2600" dirty="0"/>
              <a:t>Update your current CYBR490_Repo to obtain the file named Sum.py.</a:t>
            </a:r>
          </a:p>
          <a:p>
            <a:r>
              <a:rPr lang="en-US" sz="2600" dirty="0"/>
              <a:t>Take a look at the code, do you see anything weird?</a:t>
            </a:r>
          </a:p>
          <a:p>
            <a:r>
              <a:rPr lang="en-US" sz="2600" dirty="0"/>
              <a:t>Can we fix it?</a:t>
            </a:r>
          </a:p>
          <a:p>
            <a:endParaRPr lang="en-US" sz="2600" dirty="0"/>
          </a:p>
          <a:p>
            <a:pPr marL="0" indent="0">
              <a:buNone/>
            </a:pPr>
            <a:endParaRPr lang="en-US" sz="2600" dirty="0"/>
          </a:p>
          <a:p>
            <a:pPr marL="0" indent="0">
              <a:buNone/>
            </a:pPr>
            <a:endParaRPr lang="en-US" sz="2600" dirty="0"/>
          </a:p>
        </p:txBody>
      </p:sp>
    </p:spTree>
    <p:extLst>
      <p:ext uri="{BB962C8B-B14F-4D97-AF65-F5344CB8AC3E}">
        <p14:creationId xmlns:p14="http://schemas.microsoft.com/office/powerpoint/2010/main" val="19744265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lstStyle/>
          <a:p>
            <a:pPr algn="l"/>
            <a:r>
              <a:rPr lang="en-US" dirty="0"/>
              <a:t>Variables</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p:txBody>
          <a:bodyPr/>
          <a:lstStyle/>
          <a:p>
            <a:r>
              <a:rPr lang="en-US" dirty="0"/>
              <a:t>The term variables refers to something that can change. Even if you are not familiar with the idea of a variable, if you took algebra or trigonometry in school, you have used variables in the past. </a:t>
            </a:r>
          </a:p>
          <a:p>
            <a:r>
              <a:rPr lang="en-US" dirty="0"/>
              <a:t>You would have seen them written similarly to x = 3 + 5 , followed by the request Find the value of x. </a:t>
            </a:r>
          </a:p>
        </p:txBody>
      </p:sp>
    </p:spTree>
    <p:extLst>
      <p:ext uri="{BB962C8B-B14F-4D97-AF65-F5344CB8AC3E}">
        <p14:creationId xmlns:p14="http://schemas.microsoft.com/office/powerpoint/2010/main" val="1748027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lstStyle/>
          <a:p>
            <a:pPr algn="l"/>
            <a:r>
              <a:rPr lang="en-US" dirty="0"/>
              <a:t>Variables</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p:txBody>
          <a:bodyPr/>
          <a:lstStyle/>
          <a:p>
            <a:r>
              <a:rPr lang="en-US" dirty="0"/>
              <a:t>The easiest way to describe a variable in a computer is to imagine a </a:t>
            </a:r>
            <a:r>
              <a:rPr lang="en-US" u="sng" dirty="0"/>
              <a:t>box</a:t>
            </a:r>
            <a:r>
              <a:rPr lang="en-US" dirty="0"/>
              <a:t>. We can take a box and give it a name such as “Frank”. </a:t>
            </a:r>
          </a:p>
          <a:p>
            <a:r>
              <a:rPr lang="en-US" dirty="0"/>
              <a:t>We then can put almost anything we want, such as marbles, into “Frank”. Then, instead of asking for the specific contents (i.e., the marbles we put in it), we can ask for “Frank” instead</a:t>
            </a:r>
          </a:p>
        </p:txBody>
      </p:sp>
    </p:spTree>
    <p:extLst>
      <p:ext uri="{BB962C8B-B14F-4D97-AF65-F5344CB8AC3E}">
        <p14:creationId xmlns:p14="http://schemas.microsoft.com/office/powerpoint/2010/main" val="19780954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lstStyle/>
          <a:p>
            <a:pPr algn="l"/>
            <a:r>
              <a:rPr lang="en-US" dirty="0"/>
              <a:t>Working with Variables </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a:xfrm>
            <a:off x="457200" y="1417638"/>
            <a:ext cx="8229600" cy="4525963"/>
          </a:xfrm>
        </p:spPr>
        <p:txBody>
          <a:bodyPr>
            <a:normAutofit fontScale="92500" lnSpcReduction="10000"/>
          </a:bodyPr>
          <a:lstStyle/>
          <a:p>
            <a:r>
              <a:rPr lang="en-US" dirty="0"/>
              <a:t>Working with variables in Python is mostly simple; there are more complex variable types seen later will make it more difficult, but these are generally based on simple types. </a:t>
            </a:r>
          </a:p>
          <a:p>
            <a:r>
              <a:rPr lang="en-US" dirty="0"/>
              <a:t>We start with a name, such as color, and then assign a value to it using a single equal sign ( = ).</a:t>
            </a:r>
          </a:p>
          <a:p>
            <a:r>
              <a:rPr lang="en-US" dirty="0"/>
              <a:t>When a single equal sign is used in Python, it assigns the value on the right of the equal sign to the variable on the left. For instance, if we were painting a car, we might assign color = "Yellow"</a:t>
            </a:r>
          </a:p>
        </p:txBody>
      </p:sp>
    </p:spTree>
    <p:extLst>
      <p:ext uri="{BB962C8B-B14F-4D97-AF65-F5344CB8AC3E}">
        <p14:creationId xmlns:p14="http://schemas.microsoft.com/office/powerpoint/2010/main" val="3053364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lstStyle/>
          <a:p>
            <a:pPr algn="l"/>
            <a:r>
              <a:rPr lang="en-US" dirty="0"/>
              <a:t>Variable Names </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a:xfrm>
            <a:off x="457200" y="1417638"/>
            <a:ext cx="8229600" cy="4525963"/>
          </a:xfrm>
        </p:spPr>
        <p:txBody>
          <a:bodyPr>
            <a:normAutofit/>
          </a:bodyPr>
          <a:lstStyle/>
          <a:p>
            <a:r>
              <a:rPr lang="en-US" dirty="0"/>
              <a:t>When working with Python, there several conventions, or suggestions, on how to name variables. These conventions help to encourage the “readability” focus when working with Python. More information regarding conventions can be found in the </a:t>
            </a:r>
            <a:r>
              <a:rPr lang="en-US" dirty="0">
                <a:hlinkClick r:id="rId2"/>
              </a:rPr>
              <a:t>Python Style Guide </a:t>
            </a:r>
            <a:r>
              <a:rPr lang="en-US" dirty="0"/>
              <a:t>.</a:t>
            </a:r>
          </a:p>
        </p:txBody>
      </p:sp>
    </p:spTree>
    <p:extLst>
      <p:ext uri="{BB962C8B-B14F-4D97-AF65-F5344CB8AC3E}">
        <p14:creationId xmlns:p14="http://schemas.microsoft.com/office/powerpoint/2010/main" val="3245453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normAutofit/>
          </a:bodyPr>
          <a:lstStyle/>
          <a:p>
            <a:pPr algn="l"/>
            <a:r>
              <a:rPr lang="en-US" dirty="0"/>
              <a:t>Variable Names: </a:t>
            </a:r>
            <a:r>
              <a:rPr lang="en-US" sz="3300" dirty="0"/>
              <a:t>Make names meaningful  </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a:xfrm>
            <a:off x="457200" y="1417638"/>
            <a:ext cx="8229600" cy="4525963"/>
          </a:xfrm>
        </p:spPr>
        <p:txBody>
          <a:bodyPr>
            <a:normAutofit fontScale="92500" lnSpcReduction="10000"/>
          </a:bodyPr>
          <a:lstStyle/>
          <a:p>
            <a:r>
              <a:rPr lang="en-US" dirty="0"/>
              <a:t>Variable names should be descriptive of what information, or type of information, they hold.</a:t>
            </a:r>
          </a:p>
          <a:p>
            <a:r>
              <a:rPr lang="en-US" dirty="0"/>
              <a:t>For instance, names such as </a:t>
            </a:r>
            <a:r>
              <a:rPr lang="en-US" dirty="0" err="1"/>
              <a:t>student_id</a:t>
            </a:r>
            <a:r>
              <a:rPr lang="en-US" dirty="0"/>
              <a:t>, </a:t>
            </a:r>
            <a:r>
              <a:rPr lang="en-US" dirty="0" err="1"/>
              <a:t>first_name</a:t>
            </a:r>
            <a:r>
              <a:rPr lang="en-US" dirty="0"/>
              <a:t>, and </a:t>
            </a:r>
            <a:r>
              <a:rPr lang="en-US" dirty="0" err="1"/>
              <a:t>vehicle_type</a:t>
            </a:r>
            <a:r>
              <a:rPr lang="en-US" dirty="0"/>
              <a:t> help identify the content of the variable and where it would be used.</a:t>
            </a:r>
          </a:p>
          <a:p>
            <a:r>
              <a:rPr lang="en-US" dirty="0"/>
              <a:t>Names such as x, spam, and eggs are not descriptive and can become confusing, especially if reused multiplied times in a script. </a:t>
            </a:r>
            <a:r>
              <a:rPr lang="en-US" dirty="0">
                <a:highlight>
                  <a:srgbClr val="FFFF00"/>
                </a:highlight>
              </a:rPr>
              <a:t>Names should be lowercase</a:t>
            </a:r>
          </a:p>
        </p:txBody>
      </p:sp>
    </p:spTree>
    <p:extLst>
      <p:ext uri="{BB962C8B-B14F-4D97-AF65-F5344CB8AC3E}">
        <p14:creationId xmlns:p14="http://schemas.microsoft.com/office/powerpoint/2010/main" val="2450133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normAutofit fontScale="90000"/>
          </a:bodyPr>
          <a:lstStyle/>
          <a:p>
            <a:pPr algn="l"/>
            <a:r>
              <a:rPr lang="en-US" dirty="0"/>
              <a:t>Variable Names: </a:t>
            </a:r>
            <a:r>
              <a:rPr lang="en-US" sz="3300" dirty="0"/>
              <a:t>Names should be lowercase</a:t>
            </a:r>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a:xfrm>
            <a:off x="457200" y="1417639"/>
            <a:ext cx="8229600" cy="1935162"/>
          </a:xfrm>
        </p:spPr>
        <p:txBody>
          <a:bodyPr>
            <a:normAutofit fontScale="77500" lnSpcReduction="20000"/>
          </a:bodyPr>
          <a:lstStyle/>
          <a:p>
            <a:r>
              <a:rPr lang="en-US" dirty="0"/>
              <a:t>Wherever possible, Python variable should be all lower case. Different programmers have preferred variable naming styles such as camelCase, </a:t>
            </a:r>
            <a:r>
              <a:rPr lang="en-US" dirty="0" err="1"/>
              <a:t>PascalCase</a:t>
            </a:r>
            <a:r>
              <a:rPr lang="en-US" dirty="0"/>
              <a:t>, skewer-case, </a:t>
            </a:r>
            <a:r>
              <a:rPr lang="en-US" dirty="0" err="1"/>
              <a:t>nocase</a:t>
            </a:r>
            <a:r>
              <a:rPr lang="en-US" dirty="0"/>
              <a:t>, and even SCREAMING_SNAKE_CASE. Python suggests using what is known as </a:t>
            </a:r>
            <a:r>
              <a:rPr lang="en-US" dirty="0" err="1"/>
              <a:t>snake_case</a:t>
            </a:r>
            <a:r>
              <a:rPr lang="en-US" dirty="0"/>
              <a:t>, all lower-case letters with underscores separating words</a:t>
            </a:r>
            <a:endParaRPr lang="en-US" dirty="0">
              <a:highlight>
                <a:srgbClr val="FFFF00"/>
              </a:highlight>
            </a:endParaRPr>
          </a:p>
        </p:txBody>
      </p:sp>
      <p:pic>
        <p:nvPicPr>
          <p:cNvPr id="5" name="Picture 4">
            <a:extLst>
              <a:ext uri="{FF2B5EF4-FFF2-40B4-BE49-F238E27FC236}">
                <a16:creationId xmlns:a16="http://schemas.microsoft.com/office/drawing/2014/main" id="{4756981C-B47E-4FB5-A6DC-3E6775CDDD89}"/>
              </a:ext>
            </a:extLst>
          </p:cNvPr>
          <p:cNvPicPr>
            <a:picLocks noChangeAspect="1"/>
          </p:cNvPicPr>
          <p:nvPr/>
        </p:nvPicPr>
        <p:blipFill rotWithShape="1">
          <a:blip r:embed="rId2"/>
          <a:srcRect l="17501" t="50000" r="67499" b="35185"/>
          <a:stretch/>
        </p:blipFill>
        <p:spPr>
          <a:xfrm>
            <a:off x="1600200" y="3864544"/>
            <a:ext cx="5760708" cy="1600201"/>
          </a:xfrm>
          <a:prstGeom prst="rect">
            <a:avLst/>
          </a:prstGeom>
        </p:spPr>
      </p:pic>
    </p:spTree>
    <p:extLst>
      <p:ext uri="{BB962C8B-B14F-4D97-AF65-F5344CB8AC3E}">
        <p14:creationId xmlns:p14="http://schemas.microsoft.com/office/powerpoint/2010/main" val="9595735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6FF-CC51-4FC8-8F63-749A591E1E57}"/>
              </a:ext>
            </a:extLst>
          </p:cNvPr>
          <p:cNvSpPr>
            <a:spLocks noGrp="1"/>
          </p:cNvSpPr>
          <p:nvPr>
            <p:ph type="title"/>
          </p:nvPr>
        </p:nvSpPr>
        <p:spPr/>
        <p:txBody>
          <a:bodyPr>
            <a:normAutofit/>
          </a:bodyPr>
          <a:lstStyle/>
          <a:p>
            <a:pPr algn="l"/>
            <a:r>
              <a:rPr lang="en-US" dirty="0"/>
              <a:t>Variable Types</a:t>
            </a:r>
            <a:endParaRPr lang="en-US" sz="3300" dirty="0"/>
          </a:p>
        </p:txBody>
      </p:sp>
      <p:sp>
        <p:nvSpPr>
          <p:cNvPr id="3" name="Content Placeholder 2">
            <a:extLst>
              <a:ext uri="{FF2B5EF4-FFF2-40B4-BE49-F238E27FC236}">
                <a16:creationId xmlns:a16="http://schemas.microsoft.com/office/drawing/2014/main" id="{890A0D72-E2F8-48ED-BDE8-CB3E63782C63}"/>
              </a:ext>
            </a:extLst>
          </p:cNvPr>
          <p:cNvSpPr>
            <a:spLocks noGrp="1"/>
          </p:cNvSpPr>
          <p:nvPr>
            <p:ph idx="1"/>
          </p:nvPr>
        </p:nvSpPr>
        <p:spPr>
          <a:xfrm>
            <a:off x="457200" y="1417638"/>
            <a:ext cx="8458200" cy="4373561"/>
          </a:xfrm>
        </p:spPr>
        <p:txBody>
          <a:bodyPr>
            <a:normAutofit fontScale="92500" lnSpcReduction="10000"/>
          </a:bodyPr>
          <a:lstStyle/>
          <a:p>
            <a:r>
              <a:rPr lang="en-US" sz="2400" dirty="0"/>
              <a:t>Just as there are different types of pets in people’s homes, there are different types of variables in Python. It is important to recognize the different types of variables because some types work well together, while other types need special consideration to work together. </a:t>
            </a:r>
          </a:p>
          <a:p>
            <a:r>
              <a:rPr lang="en-US" sz="2400" dirty="0"/>
              <a:t>We can see more information about what our variable type is by using the type() built-in Python function. </a:t>
            </a:r>
          </a:p>
          <a:p>
            <a:r>
              <a:rPr lang="en-US" sz="2400" dirty="0"/>
              <a:t>We can see an example of this below. </a:t>
            </a:r>
          </a:p>
          <a:p>
            <a:pPr lvl="1"/>
            <a:r>
              <a:rPr lang="en-US" sz="2400" dirty="0"/>
              <a:t>String (str) - can be a combination of text, numbers, and spaces, or most anything you can type on the keyboard. </a:t>
            </a:r>
          </a:p>
          <a:p>
            <a:pPr lvl="1"/>
            <a:r>
              <a:rPr lang="en-US" sz="2400" dirty="0"/>
              <a:t>Integer (int) - is a simple number that doesn’t include a period. Numbers such as 0, 1, 2, -5, and 42 are integers. </a:t>
            </a:r>
          </a:p>
          <a:p>
            <a:pPr lvl="1"/>
            <a:r>
              <a:rPr lang="en-US" sz="2400" dirty="0"/>
              <a:t>Float (float) - is a number that includes a period. Numbers such as 3.14 and 1.234 are floats.</a:t>
            </a:r>
            <a:endParaRPr lang="en-US" sz="2400" dirty="0">
              <a:highlight>
                <a:srgbClr val="FFFF00"/>
              </a:highlight>
            </a:endParaRPr>
          </a:p>
        </p:txBody>
      </p:sp>
    </p:spTree>
    <p:extLst>
      <p:ext uri="{BB962C8B-B14F-4D97-AF65-F5344CB8AC3E}">
        <p14:creationId xmlns:p14="http://schemas.microsoft.com/office/powerpoint/2010/main" val="626649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C7F4-72D9-49C4-8EF3-E3BE2D95DECA}"/>
              </a:ext>
            </a:extLst>
          </p:cNvPr>
          <p:cNvSpPr>
            <a:spLocks noGrp="1"/>
          </p:cNvSpPr>
          <p:nvPr>
            <p:ph type="title"/>
          </p:nvPr>
        </p:nvSpPr>
        <p:spPr/>
        <p:txBody>
          <a:bodyPr/>
          <a:lstStyle/>
          <a:p>
            <a:pPr algn="l"/>
            <a:r>
              <a:rPr lang="en-US" dirty="0"/>
              <a:t>Conditional statements</a:t>
            </a:r>
          </a:p>
        </p:txBody>
      </p:sp>
      <p:sp>
        <p:nvSpPr>
          <p:cNvPr id="3" name="Content Placeholder 2">
            <a:extLst>
              <a:ext uri="{FF2B5EF4-FFF2-40B4-BE49-F238E27FC236}">
                <a16:creationId xmlns:a16="http://schemas.microsoft.com/office/drawing/2014/main" id="{6A1F5A53-005D-454E-9055-84E597D6714F}"/>
              </a:ext>
            </a:extLst>
          </p:cNvPr>
          <p:cNvSpPr>
            <a:spLocks noGrp="1"/>
          </p:cNvSpPr>
          <p:nvPr>
            <p:ph idx="1"/>
          </p:nvPr>
        </p:nvSpPr>
        <p:spPr/>
        <p:txBody>
          <a:bodyPr/>
          <a:lstStyle/>
          <a:p>
            <a:r>
              <a:rPr lang="en-US" dirty="0"/>
              <a:t>One of the most useful operations in programming is if statements.</a:t>
            </a:r>
          </a:p>
          <a:p>
            <a:r>
              <a:rPr lang="en-US" dirty="0"/>
              <a:t>Simply, you are testing whether a condition is true or false and act accordingly.</a:t>
            </a:r>
          </a:p>
          <a:p>
            <a:r>
              <a:rPr lang="en-US" dirty="0"/>
              <a:t>In your own repositor, create a new python file named </a:t>
            </a:r>
            <a:r>
              <a:rPr lang="en-US" dirty="0" err="1"/>
              <a:t>IfStatementExample</a:t>
            </a:r>
            <a:r>
              <a:rPr lang="en-US" dirty="0"/>
              <a:t> and provide the code in the next slide:</a:t>
            </a:r>
          </a:p>
          <a:p>
            <a:pPr marL="0" indent="0">
              <a:buNone/>
            </a:pPr>
            <a:endParaRPr lang="en-US" dirty="0"/>
          </a:p>
        </p:txBody>
      </p:sp>
    </p:spTree>
    <p:extLst>
      <p:ext uri="{BB962C8B-B14F-4D97-AF65-F5344CB8AC3E}">
        <p14:creationId xmlns:p14="http://schemas.microsoft.com/office/powerpoint/2010/main" val="351859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rmAutofit/>
          </a:bodyPr>
          <a:lstStyle/>
          <a:p>
            <a:pPr algn="l"/>
            <a:r>
              <a:rPr lang="en-US" dirty="0"/>
              <a:t>Check whether you have Python</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p:txBody>
          <a:bodyPr>
            <a:normAutofit/>
          </a:bodyPr>
          <a:lstStyle/>
          <a:p>
            <a:r>
              <a:rPr lang="en-US" dirty="0"/>
              <a:t>Before we dive into the installation process, check whether your OS has python or not.</a:t>
            </a:r>
          </a:p>
          <a:p>
            <a:pPr lvl="1"/>
            <a:r>
              <a:rPr lang="en-US" dirty="0"/>
              <a:t>For Windows users: go to run =&gt;type cmd=&gt;type python -v. </a:t>
            </a:r>
          </a:p>
          <a:p>
            <a:pPr lvl="1"/>
            <a:r>
              <a:rPr lang="en-US" dirty="0"/>
              <a:t>For Mac users: open the terminal application and type python -v</a:t>
            </a:r>
          </a:p>
          <a:p>
            <a:endParaRPr lang="en-US" dirty="0"/>
          </a:p>
        </p:txBody>
      </p:sp>
    </p:spTree>
    <p:extLst>
      <p:ext uri="{BB962C8B-B14F-4D97-AF65-F5344CB8AC3E}">
        <p14:creationId xmlns:p14="http://schemas.microsoft.com/office/powerpoint/2010/main" val="2930112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C7F4-72D9-49C4-8EF3-E3BE2D95DECA}"/>
              </a:ext>
            </a:extLst>
          </p:cNvPr>
          <p:cNvSpPr>
            <a:spLocks noGrp="1"/>
          </p:cNvSpPr>
          <p:nvPr>
            <p:ph type="title"/>
          </p:nvPr>
        </p:nvSpPr>
        <p:spPr/>
        <p:txBody>
          <a:bodyPr/>
          <a:lstStyle/>
          <a:p>
            <a:pPr algn="l"/>
            <a:r>
              <a:rPr lang="en-US" dirty="0"/>
              <a:t>Conditional statements: Example</a:t>
            </a:r>
          </a:p>
        </p:txBody>
      </p:sp>
      <p:sp>
        <p:nvSpPr>
          <p:cNvPr id="3" name="Content Placeholder 2">
            <a:extLst>
              <a:ext uri="{FF2B5EF4-FFF2-40B4-BE49-F238E27FC236}">
                <a16:creationId xmlns:a16="http://schemas.microsoft.com/office/drawing/2014/main" id="{6A1F5A53-005D-454E-9055-84E597D6714F}"/>
              </a:ext>
            </a:extLst>
          </p:cNvPr>
          <p:cNvSpPr>
            <a:spLocks noGrp="1"/>
          </p:cNvSpPr>
          <p:nvPr>
            <p:ph idx="1"/>
          </p:nvPr>
        </p:nvSpPr>
        <p:spPr/>
        <p:txBody>
          <a:bodyPr/>
          <a:lstStyle/>
          <a:p>
            <a:r>
              <a:rPr lang="en-US" dirty="0"/>
              <a:t>One of the most useful operations in programming is if statements.</a:t>
            </a:r>
          </a:p>
          <a:p>
            <a:r>
              <a:rPr lang="en-US" dirty="0"/>
              <a:t>Simply, you are testing whether a condition is true or false and act accordingly.</a:t>
            </a:r>
          </a:p>
          <a:p>
            <a:r>
              <a:rPr lang="en-US" dirty="0">
                <a:highlight>
                  <a:srgbClr val="FFFF00"/>
                </a:highlight>
              </a:rPr>
              <a:t>In your own repository, create a new python file named </a:t>
            </a:r>
            <a:r>
              <a:rPr lang="en-US" dirty="0" err="1">
                <a:highlight>
                  <a:srgbClr val="FFFF00"/>
                </a:highlight>
              </a:rPr>
              <a:t>IfStatementExample</a:t>
            </a:r>
            <a:r>
              <a:rPr lang="en-US" dirty="0">
                <a:highlight>
                  <a:srgbClr val="FFFF00"/>
                </a:highlight>
              </a:rPr>
              <a:t> and provide the code in the next slide</a:t>
            </a:r>
            <a:r>
              <a:rPr lang="en-US" dirty="0"/>
              <a:t>:</a:t>
            </a:r>
          </a:p>
          <a:p>
            <a:pPr marL="0" indent="0">
              <a:buNone/>
            </a:pPr>
            <a:endParaRPr lang="en-US" dirty="0"/>
          </a:p>
        </p:txBody>
      </p:sp>
    </p:spTree>
    <p:extLst>
      <p:ext uri="{BB962C8B-B14F-4D97-AF65-F5344CB8AC3E}">
        <p14:creationId xmlns:p14="http://schemas.microsoft.com/office/powerpoint/2010/main" val="3135612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CC7F4-72D9-49C4-8EF3-E3BE2D95DECA}"/>
              </a:ext>
            </a:extLst>
          </p:cNvPr>
          <p:cNvSpPr>
            <a:spLocks noGrp="1"/>
          </p:cNvSpPr>
          <p:nvPr>
            <p:ph type="title"/>
          </p:nvPr>
        </p:nvSpPr>
        <p:spPr/>
        <p:txBody>
          <a:bodyPr/>
          <a:lstStyle/>
          <a:p>
            <a:pPr algn="l"/>
            <a:r>
              <a:rPr lang="en-US" dirty="0"/>
              <a:t>Conditional statements: Example</a:t>
            </a:r>
          </a:p>
        </p:txBody>
      </p:sp>
      <p:pic>
        <p:nvPicPr>
          <p:cNvPr id="5" name="Picture 4">
            <a:extLst>
              <a:ext uri="{FF2B5EF4-FFF2-40B4-BE49-F238E27FC236}">
                <a16:creationId xmlns:a16="http://schemas.microsoft.com/office/drawing/2014/main" id="{534039CB-49D0-4E20-A814-09EF0B3BCF92}"/>
              </a:ext>
            </a:extLst>
          </p:cNvPr>
          <p:cNvPicPr>
            <a:picLocks noChangeAspect="1"/>
          </p:cNvPicPr>
          <p:nvPr/>
        </p:nvPicPr>
        <p:blipFill rotWithShape="1">
          <a:blip r:embed="rId2"/>
          <a:srcRect l="59167" t="5555" r="11667" b="55556"/>
          <a:stretch/>
        </p:blipFill>
        <p:spPr>
          <a:xfrm>
            <a:off x="457200" y="1533142"/>
            <a:ext cx="8534400" cy="3800858"/>
          </a:xfrm>
          <a:prstGeom prst="rect">
            <a:avLst/>
          </a:prstGeom>
        </p:spPr>
      </p:pic>
    </p:spTree>
    <p:extLst>
      <p:ext uri="{BB962C8B-B14F-4D97-AF65-F5344CB8AC3E}">
        <p14:creationId xmlns:p14="http://schemas.microsoft.com/office/powerpoint/2010/main" val="401339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540EA-5674-40F1-89AB-14CD81B670FE}"/>
              </a:ext>
            </a:extLst>
          </p:cNvPr>
          <p:cNvSpPr>
            <a:spLocks noGrp="1"/>
          </p:cNvSpPr>
          <p:nvPr>
            <p:ph type="title"/>
          </p:nvPr>
        </p:nvSpPr>
        <p:spPr>
          <a:xfrm>
            <a:off x="457200" y="2057400"/>
            <a:ext cx="8229600" cy="1143000"/>
          </a:xfrm>
        </p:spPr>
        <p:txBody>
          <a:bodyPr>
            <a:noAutofit/>
          </a:bodyPr>
          <a:lstStyle/>
          <a:p>
            <a:r>
              <a:rPr lang="en-US" sz="5500" dirty="0"/>
              <a:t>Please refer to CH2 codes in the </a:t>
            </a:r>
            <a:r>
              <a:rPr lang="en-US" sz="5500" dirty="0" err="1"/>
              <a:t>pythonforcybersecurity</a:t>
            </a:r>
            <a:r>
              <a:rPr lang="en-US" sz="5500" dirty="0"/>
              <a:t> repo for examples</a:t>
            </a:r>
          </a:p>
        </p:txBody>
      </p:sp>
    </p:spTree>
    <p:extLst>
      <p:ext uri="{BB962C8B-B14F-4D97-AF65-F5344CB8AC3E}">
        <p14:creationId xmlns:p14="http://schemas.microsoft.com/office/powerpoint/2010/main" val="3463551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110D0-7887-468A-98ED-0CB648170F38}"/>
              </a:ext>
            </a:extLst>
          </p:cNvPr>
          <p:cNvSpPr>
            <a:spLocks noGrp="1"/>
          </p:cNvSpPr>
          <p:nvPr>
            <p:ph type="title"/>
          </p:nvPr>
        </p:nvSpPr>
        <p:spPr/>
        <p:txBody>
          <a:bodyPr/>
          <a:lstStyle/>
          <a:p>
            <a:pPr algn="l"/>
            <a:r>
              <a:rPr lang="en-US" dirty="0"/>
              <a:t>Debugging code</a:t>
            </a:r>
          </a:p>
        </p:txBody>
      </p:sp>
      <p:sp>
        <p:nvSpPr>
          <p:cNvPr id="3" name="Content Placeholder 2">
            <a:extLst>
              <a:ext uri="{FF2B5EF4-FFF2-40B4-BE49-F238E27FC236}">
                <a16:creationId xmlns:a16="http://schemas.microsoft.com/office/drawing/2014/main" id="{F16AC494-87EC-4B4F-9A17-C171849AF5FB}"/>
              </a:ext>
            </a:extLst>
          </p:cNvPr>
          <p:cNvSpPr>
            <a:spLocks noGrp="1"/>
          </p:cNvSpPr>
          <p:nvPr>
            <p:ph idx="1"/>
          </p:nvPr>
        </p:nvSpPr>
        <p:spPr/>
        <p:txBody>
          <a:bodyPr/>
          <a:lstStyle/>
          <a:p>
            <a:r>
              <a:rPr lang="en-US" dirty="0"/>
              <a:t>It is preferable to Debug your code before running. This will allow you to do two main things:</a:t>
            </a:r>
          </a:p>
          <a:p>
            <a:pPr lvl="1"/>
            <a:r>
              <a:rPr lang="en-US" dirty="0"/>
              <a:t>Keep track of variables and their values</a:t>
            </a:r>
          </a:p>
          <a:p>
            <a:pPr lvl="1"/>
            <a:r>
              <a:rPr lang="en-US" dirty="0"/>
              <a:t>Spot errors as they occur</a:t>
            </a:r>
          </a:p>
          <a:p>
            <a:r>
              <a:rPr lang="en-US" dirty="0"/>
              <a:t>Let us debug HelloWorld3.py:</a:t>
            </a:r>
          </a:p>
          <a:p>
            <a:pPr lvl="1"/>
            <a:r>
              <a:rPr lang="en-US" dirty="0"/>
              <a:t>Notice the variables names as they change</a:t>
            </a:r>
          </a:p>
          <a:p>
            <a:r>
              <a:rPr lang="en-US" dirty="0"/>
              <a:t>We can add breakpoints as well. </a:t>
            </a:r>
          </a:p>
        </p:txBody>
      </p:sp>
    </p:spTree>
    <p:extLst>
      <p:ext uri="{BB962C8B-B14F-4D97-AF65-F5344CB8AC3E}">
        <p14:creationId xmlns:p14="http://schemas.microsoft.com/office/powerpoint/2010/main" val="15276511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B74-20FA-483C-8AFB-18BA6B093BA5}"/>
              </a:ext>
            </a:extLst>
          </p:cNvPr>
          <p:cNvSpPr>
            <a:spLocks noGrp="1"/>
          </p:cNvSpPr>
          <p:nvPr>
            <p:ph type="title"/>
          </p:nvPr>
        </p:nvSpPr>
        <p:spPr/>
        <p:txBody>
          <a:bodyPr/>
          <a:lstStyle/>
          <a:p>
            <a:pPr algn="l"/>
            <a:r>
              <a:rPr lang="en-US" dirty="0"/>
              <a:t>Simple Calculator</a:t>
            </a:r>
          </a:p>
        </p:txBody>
      </p:sp>
      <p:sp>
        <p:nvSpPr>
          <p:cNvPr id="3" name="Content Placeholder 2">
            <a:extLst>
              <a:ext uri="{FF2B5EF4-FFF2-40B4-BE49-F238E27FC236}">
                <a16:creationId xmlns:a16="http://schemas.microsoft.com/office/drawing/2014/main" id="{A990D6D0-46C9-4E06-871F-3D350102EDAC}"/>
              </a:ext>
            </a:extLst>
          </p:cNvPr>
          <p:cNvSpPr>
            <a:spLocks noGrp="1"/>
          </p:cNvSpPr>
          <p:nvPr>
            <p:ph idx="1"/>
          </p:nvPr>
        </p:nvSpPr>
        <p:spPr/>
        <p:txBody>
          <a:bodyPr/>
          <a:lstStyle/>
          <a:p>
            <a:r>
              <a:rPr lang="en-US" dirty="0"/>
              <a:t>Let us create a simple calculator which supports the four main operations (+, -, *, /) between two numbers.</a:t>
            </a:r>
          </a:p>
          <a:p>
            <a:r>
              <a:rPr lang="en-US" dirty="0"/>
              <a:t>We want the user to enter the numbers and the operation.</a:t>
            </a:r>
          </a:p>
          <a:p>
            <a:r>
              <a:rPr lang="en-US" dirty="0"/>
              <a:t>Can you think of a pseudo code for that?</a:t>
            </a:r>
          </a:p>
          <a:p>
            <a:endParaRPr lang="en-US" dirty="0"/>
          </a:p>
        </p:txBody>
      </p:sp>
    </p:spTree>
    <p:extLst>
      <p:ext uri="{BB962C8B-B14F-4D97-AF65-F5344CB8AC3E}">
        <p14:creationId xmlns:p14="http://schemas.microsoft.com/office/powerpoint/2010/main" val="15138402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B74-20FA-483C-8AFB-18BA6B093BA5}"/>
              </a:ext>
            </a:extLst>
          </p:cNvPr>
          <p:cNvSpPr>
            <a:spLocks noGrp="1"/>
          </p:cNvSpPr>
          <p:nvPr>
            <p:ph type="title"/>
          </p:nvPr>
        </p:nvSpPr>
        <p:spPr/>
        <p:txBody>
          <a:bodyPr/>
          <a:lstStyle/>
          <a:p>
            <a:pPr algn="l"/>
            <a:r>
              <a:rPr lang="en-US" dirty="0"/>
              <a:t>Simple Calculator</a:t>
            </a:r>
          </a:p>
        </p:txBody>
      </p:sp>
      <p:sp>
        <p:nvSpPr>
          <p:cNvPr id="3" name="Content Placeholder 2">
            <a:extLst>
              <a:ext uri="{FF2B5EF4-FFF2-40B4-BE49-F238E27FC236}">
                <a16:creationId xmlns:a16="http://schemas.microsoft.com/office/drawing/2014/main" id="{A990D6D0-46C9-4E06-871F-3D350102EDAC}"/>
              </a:ext>
            </a:extLst>
          </p:cNvPr>
          <p:cNvSpPr>
            <a:spLocks noGrp="1"/>
          </p:cNvSpPr>
          <p:nvPr>
            <p:ph idx="1"/>
          </p:nvPr>
        </p:nvSpPr>
        <p:spPr/>
        <p:txBody>
          <a:bodyPr/>
          <a:lstStyle/>
          <a:p>
            <a:r>
              <a:rPr lang="en-US" dirty="0"/>
              <a:t>Do you want the user to provide the program with the entire formula at once? (e.g., 1 + 3)?</a:t>
            </a:r>
          </a:p>
          <a:p>
            <a:r>
              <a:rPr lang="en-US" dirty="0"/>
              <a:t>Do you want to ask the user for each (1</a:t>
            </a:r>
            <a:r>
              <a:rPr lang="en-US" baseline="30000" dirty="0"/>
              <a:t>st</a:t>
            </a:r>
            <a:r>
              <a:rPr lang="en-US" dirty="0"/>
              <a:t> value, 2</a:t>
            </a:r>
            <a:r>
              <a:rPr lang="en-US" baseline="30000" dirty="0"/>
              <a:t>nd</a:t>
            </a:r>
            <a:r>
              <a:rPr lang="en-US" dirty="0"/>
              <a:t> value, and the operation)?</a:t>
            </a:r>
          </a:p>
          <a:p>
            <a:r>
              <a:rPr lang="en-US" dirty="0"/>
              <a:t>How would you decide what you should do after that? Assuming you have the numbers and the operation, what is next?</a:t>
            </a:r>
          </a:p>
        </p:txBody>
      </p:sp>
    </p:spTree>
    <p:extLst>
      <p:ext uri="{BB962C8B-B14F-4D97-AF65-F5344CB8AC3E}">
        <p14:creationId xmlns:p14="http://schemas.microsoft.com/office/powerpoint/2010/main" val="29760700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283C-0F60-4A0F-99B1-645E23174501}"/>
              </a:ext>
            </a:extLst>
          </p:cNvPr>
          <p:cNvSpPr>
            <a:spLocks noGrp="1"/>
          </p:cNvSpPr>
          <p:nvPr>
            <p:ph type="title"/>
          </p:nvPr>
        </p:nvSpPr>
        <p:spPr/>
        <p:txBody>
          <a:bodyPr/>
          <a:lstStyle/>
          <a:p>
            <a:r>
              <a:rPr lang="en-US" dirty="0"/>
              <a:t>In-class activity #3.</a:t>
            </a:r>
          </a:p>
        </p:txBody>
      </p:sp>
      <p:sp>
        <p:nvSpPr>
          <p:cNvPr id="3" name="Content Placeholder 2">
            <a:extLst>
              <a:ext uri="{FF2B5EF4-FFF2-40B4-BE49-F238E27FC236}">
                <a16:creationId xmlns:a16="http://schemas.microsoft.com/office/drawing/2014/main" id="{48900188-B9DC-405C-934A-19BD6EB2301E}"/>
              </a:ext>
            </a:extLst>
          </p:cNvPr>
          <p:cNvSpPr>
            <a:spLocks noGrp="1"/>
          </p:cNvSpPr>
          <p:nvPr>
            <p:ph idx="1"/>
          </p:nvPr>
        </p:nvSpPr>
        <p:spPr>
          <a:xfrm>
            <a:off x="457200" y="1417638"/>
            <a:ext cx="8229600" cy="4525963"/>
          </a:xfrm>
        </p:spPr>
        <p:txBody>
          <a:bodyPr>
            <a:normAutofit fontScale="92500" lnSpcReduction="10000"/>
          </a:bodyPr>
          <a:lstStyle/>
          <a:p>
            <a:r>
              <a:rPr lang="en-US" dirty="0"/>
              <a:t>Write the pseudo code of a simple calculator in a word document named [Your first name]_[Your last name]_Calculator.</a:t>
            </a:r>
          </a:p>
          <a:p>
            <a:r>
              <a:rPr lang="en-US" dirty="0"/>
              <a:t>Put the document in your Repo and commit/push changes</a:t>
            </a:r>
          </a:p>
          <a:p>
            <a:r>
              <a:rPr lang="en-US" dirty="0"/>
              <a:t>Create a new python file named </a:t>
            </a:r>
            <a:r>
              <a:rPr lang="en-US" dirty="0" err="1"/>
              <a:t>Simple_Calculator</a:t>
            </a:r>
            <a:r>
              <a:rPr lang="en-US" dirty="0"/>
              <a:t>.</a:t>
            </a:r>
          </a:p>
          <a:p>
            <a:pPr lvl="1"/>
            <a:r>
              <a:rPr lang="en-US" dirty="0"/>
              <a:t>Include a commented block of your name</a:t>
            </a:r>
          </a:p>
          <a:p>
            <a:pPr lvl="1"/>
            <a:r>
              <a:rPr lang="en-US" dirty="0"/>
              <a:t>Include a summary of what the program does.</a:t>
            </a:r>
          </a:p>
          <a:p>
            <a:pPr lvl="1"/>
            <a:r>
              <a:rPr lang="en-US" dirty="0"/>
              <a:t>Push and commit.</a:t>
            </a:r>
          </a:p>
          <a:p>
            <a:endParaRPr lang="en-US" dirty="0"/>
          </a:p>
        </p:txBody>
      </p:sp>
    </p:spTree>
    <p:extLst>
      <p:ext uri="{BB962C8B-B14F-4D97-AF65-F5344CB8AC3E}">
        <p14:creationId xmlns:p14="http://schemas.microsoft.com/office/powerpoint/2010/main" val="2238223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B74-20FA-483C-8AFB-18BA6B093BA5}"/>
              </a:ext>
            </a:extLst>
          </p:cNvPr>
          <p:cNvSpPr>
            <a:spLocks noGrp="1"/>
          </p:cNvSpPr>
          <p:nvPr>
            <p:ph type="title"/>
          </p:nvPr>
        </p:nvSpPr>
        <p:spPr/>
        <p:txBody>
          <a:bodyPr/>
          <a:lstStyle/>
          <a:p>
            <a:pPr algn="l"/>
            <a:r>
              <a:rPr lang="en-US" dirty="0"/>
              <a:t>Simple Calculator: pseudo code</a:t>
            </a:r>
          </a:p>
        </p:txBody>
      </p:sp>
      <p:sp>
        <p:nvSpPr>
          <p:cNvPr id="3" name="Content Placeholder 2">
            <a:extLst>
              <a:ext uri="{FF2B5EF4-FFF2-40B4-BE49-F238E27FC236}">
                <a16:creationId xmlns:a16="http://schemas.microsoft.com/office/drawing/2014/main" id="{A990D6D0-46C9-4E06-871F-3D350102EDAC}"/>
              </a:ext>
            </a:extLst>
          </p:cNvPr>
          <p:cNvSpPr>
            <a:spLocks noGrp="1"/>
          </p:cNvSpPr>
          <p:nvPr>
            <p:ph idx="1"/>
          </p:nvPr>
        </p:nvSpPr>
        <p:spPr>
          <a:xfrm>
            <a:off x="457200" y="1417638"/>
            <a:ext cx="8229600" cy="4525963"/>
          </a:xfrm>
        </p:spPr>
        <p:txBody>
          <a:bodyPr>
            <a:normAutofit fontScale="92500" lnSpcReduction="20000"/>
          </a:bodyPr>
          <a:lstStyle/>
          <a:p>
            <a:pPr marL="0" indent="0">
              <a:buNone/>
            </a:pPr>
            <a:r>
              <a:rPr lang="en-US" sz="2800" dirty="0"/>
              <a:t>Begin</a:t>
            </a:r>
          </a:p>
          <a:p>
            <a:pPr marL="0" indent="0">
              <a:buNone/>
            </a:pPr>
            <a:r>
              <a:rPr lang="en-US" sz="2800" dirty="0"/>
              <a:t>	Display welcome message</a:t>
            </a:r>
          </a:p>
          <a:p>
            <a:pPr marL="0" indent="0">
              <a:buNone/>
            </a:pPr>
            <a:r>
              <a:rPr lang="en-US" sz="2800" dirty="0"/>
              <a:t>	Ask user for first value -&gt; store in val1</a:t>
            </a:r>
          </a:p>
          <a:p>
            <a:pPr marL="0" indent="0">
              <a:buNone/>
            </a:pPr>
            <a:r>
              <a:rPr lang="en-US" sz="2800" dirty="0"/>
              <a:t>	Ask user for the operation -&gt; store in op</a:t>
            </a:r>
          </a:p>
          <a:p>
            <a:pPr marL="0" indent="0">
              <a:buNone/>
            </a:pPr>
            <a:r>
              <a:rPr lang="en-US" sz="2800" dirty="0"/>
              <a:t>	Ask user for the second value -&gt; store in val2</a:t>
            </a:r>
          </a:p>
          <a:p>
            <a:pPr marL="0" indent="0">
              <a:buNone/>
            </a:pPr>
            <a:r>
              <a:rPr lang="en-US" sz="2800" dirty="0"/>
              <a:t>	Check the value of the op:</a:t>
            </a:r>
          </a:p>
          <a:p>
            <a:pPr marL="0" indent="0">
              <a:buNone/>
            </a:pPr>
            <a:r>
              <a:rPr lang="en-US" sz="2800" dirty="0"/>
              <a:t>	if op is +, then print val1 + val2</a:t>
            </a:r>
          </a:p>
          <a:p>
            <a:pPr marL="0" indent="0">
              <a:buNone/>
            </a:pPr>
            <a:r>
              <a:rPr lang="en-US" sz="2800" dirty="0"/>
              <a:t>	else if op is -, then print val1 – val2</a:t>
            </a:r>
          </a:p>
          <a:p>
            <a:pPr marL="0" indent="0">
              <a:buNone/>
            </a:pPr>
            <a:r>
              <a:rPr lang="en-US" sz="2800" dirty="0"/>
              <a:t>	else if op is /, then print val1 / val2</a:t>
            </a:r>
          </a:p>
          <a:p>
            <a:pPr marL="0" indent="0">
              <a:buNone/>
            </a:pPr>
            <a:r>
              <a:rPr lang="en-US" sz="2800" dirty="0"/>
              <a:t>	else, then print val1 * </a:t>
            </a:r>
            <a:r>
              <a:rPr lang="en-US" sz="2800" dirty="0" err="1"/>
              <a:t>val</a:t>
            </a:r>
            <a:r>
              <a:rPr lang="en-US" sz="2800" dirty="0"/>
              <a:t> 2</a:t>
            </a:r>
          </a:p>
          <a:p>
            <a:pPr marL="0" indent="0">
              <a:buNone/>
            </a:pPr>
            <a:r>
              <a:rPr lang="en-US" sz="2800" dirty="0"/>
              <a:t>End</a:t>
            </a:r>
          </a:p>
        </p:txBody>
      </p:sp>
    </p:spTree>
    <p:extLst>
      <p:ext uri="{BB962C8B-B14F-4D97-AF65-F5344CB8AC3E}">
        <p14:creationId xmlns:p14="http://schemas.microsoft.com/office/powerpoint/2010/main" val="358593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1B74-20FA-483C-8AFB-18BA6B093BA5}"/>
              </a:ext>
            </a:extLst>
          </p:cNvPr>
          <p:cNvSpPr>
            <a:spLocks noGrp="1"/>
          </p:cNvSpPr>
          <p:nvPr>
            <p:ph type="title"/>
          </p:nvPr>
        </p:nvSpPr>
        <p:spPr/>
        <p:txBody>
          <a:bodyPr/>
          <a:lstStyle/>
          <a:p>
            <a:pPr algn="l"/>
            <a:r>
              <a:rPr lang="en-US" dirty="0"/>
              <a:t>Simple Calculator 2</a:t>
            </a:r>
          </a:p>
        </p:txBody>
      </p:sp>
      <p:sp>
        <p:nvSpPr>
          <p:cNvPr id="3" name="Content Placeholder 2">
            <a:extLst>
              <a:ext uri="{FF2B5EF4-FFF2-40B4-BE49-F238E27FC236}">
                <a16:creationId xmlns:a16="http://schemas.microsoft.com/office/drawing/2014/main" id="{A990D6D0-46C9-4E06-871F-3D350102EDAC}"/>
              </a:ext>
            </a:extLst>
          </p:cNvPr>
          <p:cNvSpPr>
            <a:spLocks noGrp="1"/>
          </p:cNvSpPr>
          <p:nvPr>
            <p:ph idx="1"/>
          </p:nvPr>
        </p:nvSpPr>
        <p:spPr>
          <a:xfrm>
            <a:off x="457200" y="1417638"/>
            <a:ext cx="8229600" cy="4525963"/>
          </a:xfrm>
        </p:spPr>
        <p:txBody>
          <a:bodyPr>
            <a:normAutofit/>
          </a:bodyPr>
          <a:lstStyle/>
          <a:p>
            <a:r>
              <a:rPr lang="en-US" sz="2800" dirty="0"/>
              <a:t>In the previous calculator, we “forced” the user to provide three things, the two values and the operator.</a:t>
            </a:r>
          </a:p>
          <a:p>
            <a:r>
              <a:rPr lang="en-US" sz="2800" dirty="0"/>
              <a:t>Can we modify this example and allow the user to provide an entire formula?</a:t>
            </a:r>
          </a:p>
          <a:p>
            <a:pPr lvl="1"/>
            <a:r>
              <a:rPr lang="en-US" sz="2400" dirty="0"/>
              <a:t>Example: 1 + 1</a:t>
            </a:r>
          </a:p>
          <a:p>
            <a:r>
              <a:rPr lang="en-US" sz="2800" dirty="0"/>
              <a:t>How would the pseudo code, and your python code change? Think about this. User the web if needed however, please think about this and ask the web ;)</a:t>
            </a:r>
          </a:p>
          <a:p>
            <a:pPr marL="0" indent="0">
              <a:buNone/>
            </a:pPr>
            <a:endParaRPr lang="en-US" sz="2800" dirty="0"/>
          </a:p>
        </p:txBody>
      </p:sp>
    </p:spTree>
    <p:extLst>
      <p:ext uri="{BB962C8B-B14F-4D97-AF65-F5344CB8AC3E}">
        <p14:creationId xmlns:p14="http://schemas.microsoft.com/office/powerpoint/2010/main" val="26394165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7B1-7CCB-48A2-A273-25E46EDB8FB6}"/>
              </a:ext>
            </a:extLst>
          </p:cNvPr>
          <p:cNvSpPr>
            <a:spLocks noGrp="1"/>
          </p:cNvSpPr>
          <p:nvPr>
            <p:ph type="title"/>
          </p:nvPr>
        </p:nvSpPr>
        <p:spPr/>
        <p:txBody>
          <a:bodyPr/>
          <a:lstStyle/>
          <a:p>
            <a:pPr algn="l"/>
            <a:r>
              <a:rPr lang="en-US" dirty="0"/>
              <a:t>String manipulation</a:t>
            </a:r>
          </a:p>
        </p:txBody>
      </p:sp>
      <p:sp>
        <p:nvSpPr>
          <p:cNvPr id="3" name="Content Placeholder 2">
            <a:extLst>
              <a:ext uri="{FF2B5EF4-FFF2-40B4-BE49-F238E27FC236}">
                <a16:creationId xmlns:a16="http://schemas.microsoft.com/office/drawing/2014/main" id="{00FF2269-6392-4A05-B4F9-13C7D1D00963}"/>
              </a:ext>
            </a:extLst>
          </p:cNvPr>
          <p:cNvSpPr>
            <a:spLocks noGrp="1"/>
          </p:cNvSpPr>
          <p:nvPr>
            <p:ph idx="1"/>
          </p:nvPr>
        </p:nvSpPr>
        <p:spPr/>
        <p:txBody>
          <a:bodyPr/>
          <a:lstStyle/>
          <a:p>
            <a:r>
              <a:rPr lang="en-US" dirty="0"/>
              <a:t>So, let us think about this: If the equation is given to you, how would you generate the output? What do you need to ask? Can we “extract” difference pieces of information from the given formula?</a:t>
            </a:r>
          </a:p>
          <a:p>
            <a:r>
              <a:rPr lang="en-US" dirty="0"/>
              <a:t>How can we extract the first number?</a:t>
            </a:r>
          </a:p>
          <a:p>
            <a:r>
              <a:rPr lang="en-US" dirty="0"/>
              <a:t>How can we extract the second number?</a:t>
            </a:r>
          </a:p>
          <a:p>
            <a:r>
              <a:rPr lang="en-US" dirty="0"/>
              <a:t>How can we extract the operator?</a:t>
            </a:r>
          </a:p>
          <a:p>
            <a:endParaRPr lang="en-US" dirty="0"/>
          </a:p>
        </p:txBody>
      </p:sp>
    </p:spTree>
    <p:extLst>
      <p:ext uri="{BB962C8B-B14F-4D97-AF65-F5344CB8AC3E}">
        <p14:creationId xmlns:p14="http://schemas.microsoft.com/office/powerpoint/2010/main" val="374954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rmAutofit/>
          </a:bodyPr>
          <a:lstStyle/>
          <a:p>
            <a:pPr algn="l"/>
            <a:r>
              <a:rPr lang="en-US" dirty="0"/>
              <a:t>Python installation</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p:txBody>
          <a:bodyPr>
            <a:normAutofit/>
          </a:bodyPr>
          <a:lstStyle/>
          <a:p>
            <a:r>
              <a:rPr lang="en-US" dirty="0"/>
              <a:t>There are different ways to install python:</a:t>
            </a:r>
          </a:p>
          <a:p>
            <a:pPr marL="971550" lvl="1" indent="-514350">
              <a:buFont typeface="+mj-lt"/>
              <a:buAutoNum type="arabicPeriod"/>
            </a:pPr>
            <a:r>
              <a:rPr lang="en-US" dirty="0"/>
              <a:t>Get it from the app store: easy and straightforward however, it is painful to have different python versions.</a:t>
            </a:r>
          </a:p>
          <a:p>
            <a:pPr marL="971550" lvl="1" indent="-514350">
              <a:buFont typeface="+mj-lt"/>
              <a:buAutoNum type="arabicPeriod"/>
            </a:pPr>
            <a:r>
              <a:rPr lang="en-US" dirty="0"/>
              <a:t>Use Anaconda (or Miniconda): free open-source distribution of Python and R: Needs some knowledge however, it allows using different versions. We will use this in this class.</a:t>
            </a:r>
          </a:p>
          <a:p>
            <a:pPr lvl="1"/>
            <a:endParaRPr lang="en-US" dirty="0"/>
          </a:p>
        </p:txBody>
      </p:sp>
    </p:spTree>
    <p:extLst>
      <p:ext uri="{BB962C8B-B14F-4D97-AF65-F5344CB8AC3E}">
        <p14:creationId xmlns:p14="http://schemas.microsoft.com/office/powerpoint/2010/main" val="227600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7B1-7CCB-48A2-A273-25E46EDB8FB6}"/>
              </a:ext>
            </a:extLst>
          </p:cNvPr>
          <p:cNvSpPr>
            <a:spLocks noGrp="1"/>
          </p:cNvSpPr>
          <p:nvPr>
            <p:ph type="title"/>
          </p:nvPr>
        </p:nvSpPr>
        <p:spPr/>
        <p:txBody>
          <a:bodyPr/>
          <a:lstStyle/>
          <a:p>
            <a:pPr algn="l"/>
            <a:r>
              <a:rPr lang="en-US" dirty="0"/>
              <a:t>String manipulation</a:t>
            </a:r>
          </a:p>
        </p:txBody>
      </p:sp>
      <p:sp>
        <p:nvSpPr>
          <p:cNvPr id="3" name="Content Placeholder 2">
            <a:extLst>
              <a:ext uri="{FF2B5EF4-FFF2-40B4-BE49-F238E27FC236}">
                <a16:creationId xmlns:a16="http://schemas.microsoft.com/office/drawing/2014/main" id="{00FF2269-6392-4A05-B4F9-13C7D1D00963}"/>
              </a:ext>
            </a:extLst>
          </p:cNvPr>
          <p:cNvSpPr>
            <a:spLocks noGrp="1"/>
          </p:cNvSpPr>
          <p:nvPr>
            <p:ph idx="1"/>
          </p:nvPr>
        </p:nvSpPr>
        <p:spPr/>
        <p:txBody>
          <a:bodyPr/>
          <a:lstStyle/>
          <a:p>
            <a:r>
              <a:rPr lang="en-US" dirty="0"/>
              <a:t>Search the web for extracting characters/ words from text in python.</a:t>
            </a:r>
          </a:p>
          <a:p>
            <a:r>
              <a:rPr lang="en-US" dirty="0"/>
              <a:t>Use those commands to create a new calculator.</a:t>
            </a:r>
          </a:p>
          <a:p>
            <a:r>
              <a:rPr lang="en-US" dirty="0"/>
              <a:t>Name your new calculator FancyCalculator.py, commit and push your code to your repo.</a:t>
            </a:r>
          </a:p>
        </p:txBody>
      </p:sp>
    </p:spTree>
    <p:extLst>
      <p:ext uri="{BB962C8B-B14F-4D97-AF65-F5344CB8AC3E}">
        <p14:creationId xmlns:p14="http://schemas.microsoft.com/office/powerpoint/2010/main" val="22311770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7B1-7CCB-48A2-A273-25E46EDB8FB6}"/>
              </a:ext>
            </a:extLst>
          </p:cNvPr>
          <p:cNvSpPr>
            <a:spLocks noGrp="1"/>
          </p:cNvSpPr>
          <p:nvPr>
            <p:ph type="title"/>
          </p:nvPr>
        </p:nvSpPr>
        <p:spPr/>
        <p:txBody>
          <a:bodyPr/>
          <a:lstStyle/>
          <a:p>
            <a:pPr algn="l"/>
            <a:r>
              <a:rPr lang="en-US" dirty="0"/>
              <a:t>Repetitions </a:t>
            </a:r>
          </a:p>
        </p:txBody>
      </p:sp>
      <p:sp>
        <p:nvSpPr>
          <p:cNvPr id="3" name="Content Placeholder 2">
            <a:extLst>
              <a:ext uri="{FF2B5EF4-FFF2-40B4-BE49-F238E27FC236}">
                <a16:creationId xmlns:a16="http://schemas.microsoft.com/office/drawing/2014/main" id="{00FF2269-6392-4A05-B4F9-13C7D1D00963}"/>
              </a:ext>
            </a:extLst>
          </p:cNvPr>
          <p:cNvSpPr>
            <a:spLocks noGrp="1"/>
          </p:cNvSpPr>
          <p:nvPr>
            <p:ph idx="1"/>
          </p:nvPr>
        </p:nvSpPr>
        <p:spPr/>
        <p:txBody>
          <a:bodyPr/>
          <a:lstStyle/>
          <a:p>
            <a:r>
              <a:rPr lang="en-US" dirty="0"/>
              <a:t>In all programming languages, there are techniques used to repeatedly do something. </a:t>
            </a:r>
          </a:p>
          <a:p>
            <a:r>
              <a:rPr lang="en-US" dirty="0"/>
              <a:t>Think about this, how would you print your name 10 times?</a:t>
            </a:r>
          </a:p>
          <a:p>
            <a:r>
              <a:rPr lang="en-US" dirty="0"/>
              <a:t>How do we design a program that keeps asking user for an input “e.g., password” until they provide the correct password?</a:t>
            </a:r>
          </a:p>
          <a:p>
            <a:endParaRPr lang="en-US" dirty="0"/>
          </a:p>
        </p:txBody>
      </p:sp>
    </p:spTree>
    <p:extLst>
      <p:ext uri="{BB962C8B-B14F-4D97-AF65-F5344CB8AC3E}">
        <p14:creationId xmlns:p14="http://schemas.microsoft.com/office/powerpoint/2010/main" val="1836019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7B1-7CCB-48A2-A273-25E46EDB8FB6}"/>
              </a:ext>
            </a:extLst>
          </p:cNvPr>
          <p:cNvSpPr>
            <a:spLocks noGrp="1"/>
          </p:cNvSpPr>
          <p:nvPr>
            <p:ph type="title"/>
          </p:nvPr>
        </p:nvSpPr>
        <p:spPr/>
        <p:txBody>
          <a:bodyPr/>
          <a:lstStyle/>
          <a:p>
            <a:pPr algn="l"/>
            <a:r>
              <a:rPr lang="en-US" dirty="0"/>
              <a:t>For loops</a:t>
            </a:r>
          </a:p>
        </p:txBody>
      </p:sp>
      <p:sp>
        <p:nvSpPr>
          <p:cNvPr id="3" name="Content Placeholder 2">
            <a:extLst>
              <a:ext uri="{FF2B5EF4-FFF2-40B4-BE49-F238E27FC236}">
                <a16:creationId xmlns:a16="http://schemas.microsoft.com/office/drawing/2014/main" id="{00FF2269-6392-4A05-B4F9-13C7D1D00963}"/>
              </a:ext>
            </a:extLst>
          </p:cNvPr>
          <p:cNvSpPr>
            <a:spLocks noGrp="1"/>
          </p:cNvSpPr>
          <p:nvPr>
            <p:ph idx="1"/>
          </p:nvPr>
        </p:nvSpPr>
        <p:spPr/>
        <p:txBody>
          <a:bodyPr/>
          <a:lstStyle/>
          <a:p>
            <a:r>
              <a:rPr lang="en-US" dirty="0"/>
              <a:t>For loops are designed to keep a certain code/ algorithm running until something happens.</a:t>
            </a:r>
          </a:p>
          <a:p>
            <a:r>
              <a:rPr lang="en-US" dirty="0"/>
              <a:t>Logical Syntax:</a:t>
            </a:r>
          </a:p>
          <a:p>
            <a:pPr marL="457200" lvl="1" indent="0">
              <a:buNone/>
            </a:pPr>
            <a:r>
              <a:rPr lang="en-US" dirty="0"/>
              <a:t>As long as a condition is true:</a:t>
            </a:r>
          </a:p>
          <a:p>
            <a:pPr marL="457200" lvl="1" indent="0">
              <a:buNone/>
            </a:pPr>
            <a:r>
              <a:rPr lang="en-US" dirty="0"/>
              <a:t>	do something</a:t>
            </a:r>
          </a:p>
          <a:p>
            <a:pPr marL="514350" indent="-457200"/>
            <a:r>
              <a:rPr lang="en-US" dirty="0"/>
              <a:t>For loop syntax:</a:t>
            </a:r>
          </a:p>
          <a:p>
            <a:pPr marL="57150" indent="0">
              <a:buNone/>
            </a:pPr>
            <a:r>
              <a:rPr lang="en-US" dirty="0"/>
              <a:t>	for (condition:</a:t>
            </a:r>
          </a:p>
          <a:p>
            <a:pPr marL="57150" indent="0">
              <a:buNone/>
            </a:pPr>
            <a:r>
              <a:rPr lang="en-US" dirty="0"/>
              <a:t>		do something.</a:t>
            </a:r>
          </a:p>
          <a:p>
            <a:pPr lvl="1"/>
            <a:endParaRPr lang="en-US" dirty="0"/>
          </a:p>
        </p:txBody>
      </p:sp>
    </p:spTree>
    <p:extLst>
      <p:ext uri="{BB962C8B-B14F-4D97-AF65-F5344CB8AC3E}">
        <p14:creationId xmlns:p14="http://schemas.microsoft.com/office/powerpoint/2010/main" val="1888629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737B1-7CCB-48A2-A273-25E46EDB8FB6}"/>
              </a:ext>
            </a:extLst>
          </p:cNvPr>
          <p:cNvSpPr>
            <a:spLocks noGrp="1"/>
          </p:cNvSpPr>
          <p:nvPr>
            <p:ph type="title"/>
          </p:nvPr>
        </p:nvSpPr>
        <p:spPr/>
        <p:txBody>
          <a:bodyPr/>
          <a:lstStyle/>
          <a:p>
            <a:pPr algn="l"/>
            <a:r>
              <a:rPr lang="en-US" dirty="0"/>
              <a:t>For loops: Example</a:t>
            </a:r>
          </a:p>
        </p:txBody>
      </p:sp>
      <p:sp>
        <p:nvSpPr>
          <p:cNvPr id="3" name="Content Placeholder 2">
            <a:extLst>
              <a:ext uri="{FF2B5EF4-FFF2-40B4-BE49-F238E27FC236}">
                <a16:creationId xmlns:a16="http://schemas.microsoft.com/office/drawing/2014/main" id="{00FF2269-6392-4A05-B4F9-13C7D1D00963}"/>
              </a:ext>
            </a:extLst>
          </p:cNvPr>
          <p:cNvSpPr>
            <a:spLocks noGrp="1"/>
          </p:cNvSpPr>
          <p:nvPr>
            <p:ph idx="1"/>
          </p:nvPr>
        </p:nvSpPr>
        <p:spPr/>
        <p:txBody>
          <a:bodyPr/>
          <a:lstStyle/>
          <a:p>
            <a:pPr marL="0" indent="0">
              <a:buNone/>
            </a:pPr>
            <a:r>
              <a:rPr lang="en-US" dirty="0"/>
              <a:t>Please refer to </a:t>
            </a:r>
            <a:r>
              <a:rPr lang="en-US"/>
              <a:t>the main </a:t>
            </a:r>
            <a:r>
              <a:rPr lang="en-US" dirty="0"/>
              <a:t>repository for example.</a:t>
            </a:r>
          </a:p>
        </p:txBody>
      </p:sp>
    </p:spTree>
    <p:extLst>
      <p:ext uri="{BB962C8B-B14F-4D97-AF65-F5344CB8AC3E}">
        <p14:creationId xmlns:p14="http://schemas.microsoft.com/office/powerpoint/2010/main" val="13010924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A137-A906-DD5B-070E-D04F32AC9730}"/>
              </a:ext>
            </a:extLst>
          </p:cNvPr>
          <p:cNvSpPr>
            <a:spLocks noGrp="1"/>
          </p:cNvSpPr>
          <p:nvPr>
            <p:ph type="title"/>
          </p:nvPr>
        </p:nvSpPr>
        <p:spPr/>
        <p:txBody>
          <a:bodyPr/>
          <a:lstStyle/>
          <a:p>
            <a:pPr algn="l"/>
            <a:r>
              <a:rPr lang="en-US" dirty="0"/>
              <a:t>Code Documentation	</a:t>
            </a:r>
          </a:p>
        </p:txBody>
      </p:sp>
      <p:sp>
        <p:nvSpPr>
          <p:cNvPr id="3" name="Content Placeholder 2">
            <a:extLst>
              <a:ext uri="{FF2B5EF4-FFF2-40B4-BE49-F238E27FC236}">
                <a16:creationId xmlns:a16="http://schemas.microsoft.com/office/drawing/2014/main" id="{4D24EA03-64D4-FF7F-560D-ACE6A500345B}"/>
              </a:ext>
            </a:extLst>
          </p:cNvPr>
          <p:cNvSpPr>
            <a:spLocks noGrp="1"/>
          </p:cNvSpPr>
          <p:nvPr>
            <p:ph idx="1"/>
          </p:nvPr>
        </p:nvSpPr>
        <p:spPr/>
        <p:txBody>
          <a:bodyPr>
            <a:normAutofit fontScale="92500"/>
          </a:bodyPr>
          <a:lstStyle/>
          <a:p>
            <a:r>
              <a:rPr lang="en-US" dirty="0"/>
              <a:t>When you write code, you need to provide meaningful explanation of what you are doing.</a:t>
            </a:r>
          </a:p>
          <a:p>
            <a:r>
              <a:rPr lang="en-US" dirty="0"/>
              <a:t>It is highly encouraged (If not required) to provide comments using # and then provide your explanation.</a:t>
            </a:r>
          </a:p>
          <a:p>
            <a:r>
              <a:rPr lang="en-US" dirty="0"/>
              <a:t># adds one line of comment, where as providing “”” (three “) and then enter provides a block of comments. See the codes on 493_Repo for examples</a:t>
            </a:r>
          </a:p>
        </p:txBody>
      </p:sp>
    </p:spTree>
    <p:extLst>
      <p:ext uri="{BB962C8B-B14F-4D97-AF65-F5344CB8AC3E}">
        <p14:creationId xmlns:p14="http://schemas.microsoft.com/office/powerpoint/2010/main" val="30165783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8A137-A906-DD5B-070E-D04F32AC9730}"/>
              </a:ext>
            </a:extLst>
          </p:cNvPr>
          <p:cNvSpPr>
            <a:spLocks noGrp="1"/>
          </p:cNvSpPr>
          <p:nvPr>
            <p:ph type="title"/>
          </p:nvPr>
        </p:nvSpPr>
        <p:spPr/>
        <p:txBody>
          <a:bodyPr/>
          <a:lstStyle/>
          <a:p>
            <a:pPr algn="l"/>
            <a:r>
              <a:rPr lang="en-US" dirty="0"/>
              <a:t>Functions/ Methods</a:t>
            </a:r>
          </a:p>
        </p:txBody>
      </p:sp>
      <p:sp>
        <p:nvSpPr>
          <p:cNvPr id="3" name="Content Placeholder 2">
            <a:extLst>
              <a:ext uri="{FF2B5EF4-FFF2-40B4-BE49-F238E27FC236}">
                <a16:creationId xmlns:a16="http://schemas.microsoft.com/office/drawing/2014/main" id="{4D24EA03-64D4-FF7F-560D-ACE6A500345B}"/>
              </a:ext>
            </a:extLst>
          </p:cNvPr>
          <p:cNvSpPr>
            <a:spLocks noGrp="1"/>
          </p:cNvSpPr>
          <p:nvPr>
            <p:ph idx="1"/>
          </p:nvPr>
        </p:nvSpPr>
        <p:spPr/>
        <p:txBody>
          <a:bodyPr>
            <a:normAutofit/>
          </a:bodyPr>
          <a:lstStyle/>
          <a:p>
            <a:r>
              <a:rPr lang="en-US" dirty="0"/>
              <a:t>We have been writing programs in python files, then we run each file to execute the code.</a:t>
            </a:r>
          </a:p>
          <a:p>
            <a:r>
              <a:rPr lang="en-US" dirty="0"/>
              <a:t>How can we use these programs from other places? </a:t>
            </a:r>
          </a:p>
          <a:p>
            <a:r>
              <a:rPr lang="en-US" dirty="0"/>
              <a:t>What do we need to do if we need the same program to be executed “on demand” as needed? </a:t>
            </a:r>
          </a:p>
        </p:txBody>
      </p:sp>
    </p:spTree>
    <p:extLst>
      <p:ext uri="{BB962C8B-B14F-4D97-AF65-F5344CB8AC3E}">
        <p14:creationId xmlns:p14="http://schemas.microsoft.com/office/powerpoint/2010/main" val="4192664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DA89F-6109-2FA1-A0C4-EAFE350982F5}"/>
              </a:ext>
            </a:extLst>
          </p:cNvPr>
          <p:cNvSpPr>
            <a:spLocks noGrp="1"/>
          </p:cNvSpPr>
          <p:nvPr>
            <p:ph type="title"/>
          </p:nvPr>
        </p:nvSpPr>
        <p:spPr/>
        <p:txBody>
          <a:bodyPr/>
          <a:lstStyle/>
          <a:p>
            <a:pPr algn="l"/>
            <a:r>
              <a:rPr lang="en-US" dirty="0"/>
              <a:t>Methods</a:t>
            </a:r>
          </a:p>
        </p:txBody>
      </p:sp>
      <p:sp>
        <p:nvSpPr>
          <p:cNvPr id="3" name="Content Placeholder 2">
            <a:extLst>
              <a:ext uri="{FF2B5EF4-FFF2-40B4-BE49-F238E27FC236}">
                <a16:creationId xmlns:a16="http://schemas.microsoft.com/office/drawing/2014/main" id="{2CFB5BFE-436A-6DBF-7D4D-B4FFF3DBAC90}"/>
              </a:ext>
            </a:extLst>
          </p:cNvPr>
          <p:cNvSpPr>
            <a:spLocks noGrp="1"/>
          </p:cNvSpPr>
          <p:nvPr>
            <p:ph idx="1"/>
          </p:nvPr>
        </p:nvSpPr>
        <p:spPr/>
        <p:txBody>
          <a:bodyPr/>
          <a:lstStyle/>
          <a:p>
            <a:r>
              <a:rPr lang="en-US" dirty="0"/>
              <a:t>Methods (also known as function) is simply a way of grouping certain programs under one package with a name.</a:t>
            </a:r>
          </a:p>
          <a:p>
            <a:r>
              <a:rPr lang="en-US" dirty="0"/>
              <a:t>Think of the two calculators we made, we can only run one of them at a time, but we can modify them and then call them from different python codes. </a:t>
            </a:r>
          </a:p>
        </p:txBody>
      </p:sp>
    </p:spTree>
    <p:extLst>
      <p:ext uri="{BB962C8B-B14F-4D97-AF65-F5344CB8AC3E}">
        <p14:creationId xmlns:p14="http://schemas.microsoft.com/office/powerpoint/2010/main" val="37082211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B8196-6DD4-6E68-E560-E43ECB2FBDD8}"/>
              </a:ext>
            </a:extLst>
          </p:cNvPr>
          <p:cNvSpPr>
            <a:spLocks noGrp="1"/>
          </p:cNvSpPr>
          <p:nvPr>
            <p:ph type="title"/>
          </p:nvPr>
        </p:nvSpPr>
        <p:spPr/>
        <p:txBody>
          <a:bodyPr/>
          <a:lstStyle/>
          <a:p>
            <a:pPr algn="l"/>
            <a:r>
              <a:rPr lang="en-US" dirty="0"/>
              <a:t>Create methods in python</a:t>
            </a:r>
          </a:p>
        </p:txBody>
      </p:sp>
      <p:sp>
        <p:nvSpPr>
          <p:cNvPr id="3" name="Content Placeholder 2">
            <a:extLst>
              <a:ext uri="{FF2B5EF4-FFF2-40B4-BE49-F238E27FC236}">
                <a16:creationId xmlns:a16="http://schemas.microsoft.com/office/drawing/2014/main" id="{B8461D04-6CF8-22DF-0D53-4C486C2E644D}"/>
              </a:ext>
            </a:extLst>
          </p:cNvPr>
          <p:cNvSpPr>
            <a:spLocks noGrp="1"/>
          </p:cNvSpPr>
          <p:nvPr>
            <p:ph idx="1"/>
          </p:nvPr>
        </p:nvSpPr>
        <p:spPr/>
        <p:txBody>
          <a:bodyPr/>
          <a:lstStyle/>
          <a:p>
            <a:r>
              <a:rPr lang="en-US" dirty="0"/>
              <a:t>Simply, start each program with “def [program name()”: Compare the screenshot below:</a:t>
            </a:r>
          </a:p>
          <a:p>
            <a:endParaRPr lang="en-US" dirty="0"/>
          </a:p>
        </p:txBody>
      </p:sp>
      <p:pic>
        <p:nvPicPr>
          <p:cNvPr id="5" name="Picture 4">
            <a:extLst>
              <a:ext uri="{FF2B5EF4-FFF2-40B4-BE49-F238E27FC236}">
                <a16:creationId xmlns:a16="http://schemas.microsoft.com/office/drawing/2014/main" id="{20984B90-F5B3-C3C3-F749-3915A918F1CD}"/>
              </a:ext>
            </a:extLst>
          </p:cNvPr>
          <p:cNvPicPr>
            <a:picLocks noChangeAspect="1"/>
          </p:cNvPicPr>
          <p:nvPr/>
        </p:nvPicPr>
        <p:blipFill rotWithShape="1">
          <a:blip r:embed="rId2"/>
          <a:srcRect l="14407" t="17408" r="65254" b="41111"/>
          <a:stretch/>
        </p:blipFill>
        <p:spPr>
          <a:xfrm>
            <a:off x="5088848" y="2819400"/>
            <a:ext cx="3918855" cy="2286001"/>
          </a:xfrm>
          <a:prstGeom prst="rect">
            <a:avLst/>
          </a:prstGeom>
        </p:spPr>
      </p:pic>
      <p:pic>
        <p:nvPicPr>
          <p:cNvPr id="7" name="Picture 6">
            <a:extLst>
              <a:ext uri="{FF2B5EF4-FFF2-40B4-BE49-F238E27FC236}">
                <a16:creationId xmlns:a16="http://schemas.microsoft.com/office/drawing/2014/main" id="{584DCCC3-CCAB-0FA0-0C40-00FD822F4769}"/>
              </a:ext>
            </a:extLst>
          </p:cNvPr>
          <p:cNvPicPr>
            <a:picLocks noChangeAspect="1"/>
          </p:cNvPicPr>
          <p:nvPr/>
        </p:nvPicPr>
        <p:blipFill rotWithShape="1">
          <a:blip r:embed="rId3"/>
          <a:srcRect l="13333" t="5555" r="57143" b="50000"/>
          <a:stretch/>
        </p:blipFill>
        <p:spPr>
          <a:xfrm>
            <a:off x="169825" y="2819400"/>
            <a:ext cx="4859375" cy="2286001"/>
          </a:xfrm>
          <a:prstGeom prst="rect">
            <a:avLst/>
          </a:prstGeom>
        </p:spPr>
      </p:pic>
    </p:spTree>
    <p:extLst>
      <p:ext uri="{BB962C8B-B14F-4D97-AF65-F5344CB8AC3E}">
        <p14:creationId xmlns:p14="http://schemas.microsoft.com/office/powerpoint/2010/main" val="39860457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60E8-A0E1-4186-834F-1C27485159F1}"/>
              </a:ext>
            </a:extLst>
          </p:cNvPr>
          <p:cNvSpPr>
            <a:spLocks noGrp="1"/>
          </p:cNvSpPr>
          <p:nvPr>
            <p:ph type="title"/>
          </p:nvPr>
        </p:nvSpPr>
        <p:spPr/>
        <p:txBody>
          <a:bodyPr/>
          <a:lstStyle/>
          <a:p>
            <a:pPr algn="l"/>
            <a:r>
              <a:rPr lang="en-US" dirty="0"/>
              <a:t>Passing data to method</a:t>
            </a:r>
          </a:p>
        </p:txBody>
      </p:sp>
      <p:sp>
        <p:nvSpPr>
          <p:cNvPr id="3" name="Content Placeholder 2">
            <a:extLst>
              <a:ext uri="{FF2B5EF4-FFF2-40B4-BE49-F238E27FC236}">
                <a16:creationId xmlns:a16="http://schemas.microsoft.com/office/drawing/2014/main" id="{7D5A9966-0F8A-4422-809D-64BFC2FFB923}"/>
              </a:ext>
            </a:extLst>
          </p:cNvPr>
          <p:cNvSpPr>
            <a:spLocks noGrp="1"/>
          </p:cNvSpPr>
          <p:nvPr>
            <p:ph idx="1"/>
          </p:nvPr>
        </p:nvSpPr>
        <p:spPr/>
        <p:txBody>
          <a:bodyPr/>
          <a:lstStyle/>
          <a:p>
            <a:r>
              <a:rPr lang="en-US" dirty="0"/>
              <a:t>Method are independent but often we need to pass data to them to work. </a:t>
            </a:r>
          </a:p>
          <a:p>
            <a:r>
              <a:rPr lang="en-US" dirty="0"/>
              <a:t>Think of a method named </a:t>
            </a:r>
            <a:r>
              <a:rPr lang="en-US" dirty="0" err="1"/>
              <a:t>CircleArea</a:t>
            </a:r>
            <a:r>
              <a:rPr lang="en-US" dirty="0"/>
              <a:t>, which calculates the area of a circle with diameter d.</a:t>
            </a:r>
          </a:p>
          <a:p>
            <a:r>
              <a:rPr lang="en-US" dirty="0"/>
              <a:t>The code in the method would look like code in the next slide:</a:t>
            </a:r>
          </a:p>
        </p:txBody>
      </p:sp>
    </p:spTree>
    <p:extLst>
      <p:ext uri="{BB962C8B-B14F-4D97-AF65-F5344CB8AC3E}">
        <p14:creationId xmlns:p14="http://schemas.microsoft.com/office/powerpoint/2010/main" val="26052447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60E8-A0E1-4186-834F-1C27485159F1}"/>
              </a:ext>
            </a:extLst>
          </p:cNvPr>
          <p:cNvSpPr>
            <a:spLocks noGrp="1"/>
          </p:cNvSpPr>
          <p:nvPr>
            <p:ph type="title"/>
          </p:nvPr>
        </p:nvSpPr>
        <p:spPr/>
        <p:txBody>
          <a:bodyPr/>
          <a:lstStyle/>
          <a:p>
            <a:pPr algn="l"/>
            <a:r>
              <a:rPr lang="en-US" dirty="0"/>
              <a:t>Passing data to method</a:t>
            </a:r>
          </a:p>
        </p:txBody>
      </p:sp>
      <p:pic>
        <p:nvPicPr>
          <p:cNvPr id="5" name="Content Placeholder 4">
            <a:extLst>
              <a:ext uri="{FF2B5EF4-FFF2-40B4-BE49-F238E27FC236}">
                <a16:creationId xmlns:a16="http://schemas.microsoft.com/office/drawing/2014/main" id="{8C0DC4C8-F4BC-4FFB-9B50-F3CA52CB1958}"/>
              </a:ext>
            </a:extLst>
          </p:cNvPr>
          <p:cNvPicPr>
            <a:picLocks noGrp="1" noChangeAspect="1"/>
          </p:cNvPicPr>
          <p:nvPr>
            <p:ph idx="1"/>
          </p:nvPr>
        </p:nvPicPr>
        <p:blipFill rotWithShape="1">
          <a:blip r:embed="rId2"/>
          <a:srcRect l="12963" r="67593" b="45713"/>
          <a:stretch/>
        </p:blipFill>
        <p:spPr>
          <a:xfrm>
            <a:off x="762000" y="1143000"/>
            <a:ext cx="5486400" cy="4308020"/>
          </a:xfrm>
        </p:spPr>
      </p:pic>
      <p:sp>
        <p:nvSpPr>
          <p:cNvPr id="6" name="TextBox 5">
            <a:extLst>
              <a:ext uri="{FF2B5EF4-FFF2-40B4-BE49-F238E27FC236}">
                <a16:creationId xmlns:a16="http://schemas.microsoft.com/office/drawing/2014/main" id="{2A890CAB-C6D5-4ADC-B2E7-C436A71C47E2}"/>
              </a:ext>
            </a:extLst>
          </p:cNvPr>
          <p:cNvSpPr txBox="1"/>
          <p:nvPr/>
        </p:nvSpPr>
        <p:spPr>
          <a:xfrm>
            <a:off x="6412992" y="1697260"/>
            <a:ext cx="2743200" cy="1200329"/>
          </a:xfrm>
          <a:prstGeom prst="rect">
            <a:avLst/>
          </a:prstGeom>
          <a:noFill/>
          <a:ln>
            <a:solidFill>
              <a:schemeClr val="tx1"/>
            </a:solidFill>
          </a:ln>
        </p:spPr>
        <p:txBody>
          <a:bodyPr wrap="square" rtlCol="0">
            <a:spAutoFit/>
          </a:bodyPr>
          <a:lstStyle/>
          <a:p>
            <a:r>
              <a:rPr lang="en-US" dirty="0"/>
              <a:t>A method named </a:t>
            </a:r>
            <a:r>
              <a:rPr lang="en-US" dirty="0" err="1"/>
              <a:t>CircleArea</a:t>
            </a:r>
            <a:r>
              <a:rPr lang="en-US" dirty="0"/>
              <a:t>, which accepts one parameter named diameter</a:t>
            </a:r>
          </a:p>
        </p:txBody>
      </p:sp>
      <p:cxnSp>
        <p:nvCxnSpPr>
          <p:cNvPr id="8" name="Straight Arrow Connector 7">
            <a:extLst>
              <a:ext uri="{FF2B5EF4-FFF2-40B4-BE49-F238E27FC236}">
                <a16:creationId xmlns:a16="http://schemas.microsoft.com/office/drawing/2014/main" id="{E4464CFD-9CC3-4EDA-AE2D-11CFC06E06FD}"/>
              </a:ext>
            </a:extLst>
          </p:cNvPr>
          <p:cNvCxnSpPr>
            <a:cxnSpLocks/>
            <a:endCxn id="6" idx="1"/>
          </p:cNvCxnSpPr>
          <p:nvPr/>
        </p:nvCxnSpPr>
        <p:spPr>
          <a:xfrm flipV="1">
            <a:off x="2743200" y="2297425"/>
            <a:ext cx="3669792" cy="67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AC45C6-D94F-4BC8-A7D7-E4B7F1DD0F58}"/>
              </a:ext>
            </a:extLst>
          </p:cNvPr>
          <p:cNvSpPr txBox="1"/>
          <p:nvPr/>
        </p:nvSpPr>
        <p:spPr>
          <a:xfrm>
            <a:off x="6324600" y="3230515"/>
            <a:ext cx="2743200" cy="923330"/>
          </a:xfrm>
          <a:prstGeom prst="rect">
            <a:avLst/>
          </a:prstGeom>
          <a:noFill/>
          <a:ln>
            <a:solidFill>
              <a:schemeClr val="tx1"/>
            </a:solidFill>
          </a:ln>
        </p:spPr>
        <p:txBody>
          <a:bodyPr wrap="square" rtlCol="0">
            <a:spAutoFit/>
          </a:bodyPr>
          <a:lstStyle/>
          <a:p>
            <a:r>
              <a:rPr lang="en-US" dirty="0"/>
              <a:t>After the area is calculated, it gets returned to where its being called from</a:t>
            </a:r>
          </a:p>
        </p:txBody>
      </p:sp>
      <p:cxnSp>
        <p:nvCxnSpPr>
          <p:cNvPr id="11" name="Straight Arrow Connector 10">
            <a:extLst>
              <a:ext uri="{FF2B5EF4-FFF2-40B4-BE49-F238E27FC236}">
                <a16:creationId xmlns:a16="http://schemas.microsoft.com/office/drawing/2014/main" id="{3D26FB63-865F-4768-B631-37D23D9D2D56}"/>
              </a:ext>
            </a:extLst>
          </p:cNvPr>
          <p:cNvCxnSpPr>
            <a:cxnSpLocks/>
          </p:cNvCxnSpPr>
          <p:nvPr/>
        </p:nvCxnSpPr>
        <p:spPr>
          <a:xfrm flipV="1">
            <a:off x="2161032" y="4343400"/>
            <a:ext cx="4163568" cy="610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974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552B5-6BA5-4AB1-AA49-E9CE3558CBE7}"/>
              </a:ext>
            </a:extLst>
          </p:cNvPr>
          <p:cNvSpPr>
            <a:spLocks noGrp="1"/>
          </p:cNvSpPr>
          <p:nvPr>
            <p:ph type="title"/>
          </p:nvPr>
        </p:nvSpPr>
        <p:spPr/>
        <p:txBody>
          <a:bodyPr/>
          <a:lstStyle/>
          <a:p>
            <a:pPr algn="l"/>
            <a:r>
              <a:rPr lang="en-US" dirty="0"/>
              <a:t>Miniconda Installation 1/2</a:t>
            </a:r>
          </a:p>
        </p:txBody>
      </p:sp>
      <p:sp>
        <p:nvSpPr>
          <p:cNvPr id="3" name="Content Placeholder 2">
            <a:extLst>
              <a:ext uri="{FF2B5EF4-FFF2-40B4-BE49-F238E27FC236}">
                <a16:creationId xmlns:a16="http://schemas.microsoft.com/office/drawing/2014/main" id="{285850C8-5C1D-4170-B859-6129E29644EE}"/>
              </a:ext>
            </a:extLst>
          </p:cNvPr>
          <p:cNvSpPr>
            <a:spLocks noGrp="1"/>
          </p:cNvSpPr>
          <p:nvPr>
            <p:ph idx="1"/>
          </p:nvPr>
        </p:nvSpPr>
        <p:spPr>
          <a:xfrm>
            <a:off x="457200" y="1600200"/>
            <a:ext cx="4038600" cy="4525963"/>
          </a:xfrm>
        </p:spPr>
        <p:txBody>
          <a:bodyPr/>
          <a:lstStyle/>
          <a:p>
            <a:r>
              <a:rPr lang="en-US" dirty="0"/>
              <a:t>Access the </a:t>
            </a:r>
            <a:r>
              <a:rPr lang="en-US" dirty="0">
                <a:hlinkClick r:id="rId2"/>
              </a:rPr>
              <a:t>miniconda website</a:t>
            </a:r>
            <a:r>
              <a:rPr lang="en-US" dirty="0"/>
              <a:t>, download and install miniconda.</a:t>
            </a:r>
          </a:p>
          <a:p>
            <a:r>
              <a:rPr lang="en-US" dirty="0"/>
              <a:t>In advanced options, choose “Register Miniconda3 as my default Python 3.9.</a:t>
            </a:r>
          </a:p>
        </p:txBody>
      </p:sp>
      <p:pic>
        <p:nvPicPr>
          <p:cNvPr id="5" name="Picture 4">
            <a:extLst>
              <a:ext uri="{FF2B5EF4-FFF2-40B4-BE49-F238E27FC236}">
                <a16:creationId xmlns:a16="http://schemas.microsoft.com/office/drawing/2014/main" id="{587B52D5-3A4E-4C1F-85E1-B196CEA4255E}"/>
              </a:ext>
            </a:extLst>
          </p:cNvPr>
          <p:cNvPicPr>
            <a:picLocks noChangeAspect="1"/>
          </p:cNvPicPr>
          <p:nvPr/>
        </p:nvPicPr>
        <p:blipFill rotWithShape="1">
          <a:blip r:embed="rId3"/>
          <a:srcRect l="18562" t="30068" r="68484" b="35185"/>
          <a:stretch/>
        </p:blipFill>
        <p:spPr>
          <a:xfrm>
            <a:off x="4724400" y="1752600"/>
            <a:ext cx="4343399" cy="3276600"/>
          </a:xfrm>
          <a:prstGeom prst="rect">
            <a:avLst/>
          </a:prstGeom>
        </p:spPr>
      </p:pic>
    </p:spTree>
    <p:extLst>
      <p:ext uri="{BB962C8B-B14F-4D97-AF65-F5344CB8AC3E}">
        <p14:creationId xmlns:p14="http://schemas.microsoft.com/office/powerpoint/2010/main" val="20308989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60E8-A0E1-4186-834F-1C27485159F1}"/>
              </a:ext>
            </a:extLst>
          </p:cNvPr>
          <p:cNvSpPr>
            <a:spLocks noGrp="1"/>
          </p:cNvSpPr>
          <p:nvPr>
            <p:ph type="title"/>
          </p:nvPr>
        </p:nvSpPr>
        <p:spPr>
          <a:xfrm>
            <a:off x="457200" y="76200"/>
            <a:ext cx="8229600" cy="1143000"/>
          </a:xfrm>
        </p:spPr>
        <p:txBody>
          <a:bodyPr/>
          <a:lstStyle/>
          <a:p>
            <a:pPr algn="l"/>
            <a:r>
              <a:rPr lang="en-US" dirty="0"/>
              <a:t>Methods without passing data</a:t>
            </a:r>
          </a:p>
        </p:txBody>
      </p:sp>
      <p:sp>
        <p:nvSpPr>
          <p:cNvPr id="3" name="Content Placeholder 2">
            <a:extLst>
              <a:ext uri="{FF2B5EF4-FFF2-40B4-BE49-F238E27FC236}">
                <a16:creationId xmlns:a16="http://schemas.microsoft.com/office/drawing/2014/main" id="{7D5A9966-0F8A-4422-809D-64BFC2FFB923}"/>
              </a:ext>
            </a:extLst>
          </p:cNvPr>
          <p:cNvSpPr>
            <a:spLocks noGrp="1"/>
          </p:cNvSpPr>
          <p:nvPr>
            <p:ph idx="1"/>
          </p:nvPr>
        </p:nvSpPr>
        <p:spPr>
          <a:xfrm>
            <a:off x="429768" y="1166018"/>
            <a:ext cx="8229600" cy="4525963"/>
          </a:xfrm>
        </p:spPr>
        <p:txBody>
          <a:bodyPr/>
          <a:lstStyle/>
          <a:p>
            <a:r>
              <a:rPr lang="en-US" dirty="0"/>
              <a:t>Some method may not need data passed. Meaning you may accept data inside the method itself.</a:t>
            </a:r>
          </a:p>
        </p:txBody>
      </p:sp>
      <p:pic>
        <p:nvPicPr>
          <p:cNvPr id="5" name="Picture 4">
            <a:extLst>
              <a:ext uri="{FF2B5EF4-FFF2-40B4-BE49-F238E27FC236}">
                <a16:creationId xmlns:a16="http://schemas.microsoft.com/office/drawing/2014/main" id="{E825E52A-0BCB-434F-B720-B03E1065D789}"/>
              </a:ext>
            </a:extLst>
          </p:cNvPr>
          <p:cNvPicPr>
            <a:picLocks noChangeAspect="1"/>
          </p:cNvPicPr>
          <p:nvPr/>
        </p:nvPicPr>
        <p:blipFill rotWithShape="1">
          <a:blip r:embed="rId2"/>
          <a:srcRect l="13333" r="60834" b="44074"/>
          <a:stretch/>
        </p:blipFill>
        <p:spPr>
          <a:xfrm>
            <a:off x="457200" y="2971800"/>
            <a:ext cx="4740044" cy="2886075"/>
          </a:xfrm>
          <a:prstGeom prst="rect">
            <a:avLst/>
          </a:prstGeom>
        </p:spPr>
      </p:pic>
      <p:sp>
        <p:nvSpPr>
          <p:cNvPr id="6" name="TextBox 5">
            <a:extLst>
              <a:ext uri="{FF2B5EF4-FFF2-40B4-BE49-F238E27FC236}">
                <a16:creationId xmlns:a16="http://schemas.microsoft.com/office/drawing/2014/main" id="{900C5E89-528A-45E7-A216-D4B3F0E0983B}"/>
              </a:ext>
            </a:extLst>
          </p:cNvPr>
          <p:cNvSpPr txBox="1"/>
          <p:nvPr/>
        </p:nvSpPr>
        <p:spPr>
          <a:xfrm>
            <a:off x="5197244" y="2828835"/>
            <a:ext cx="2743200" cy="1200329"/>
          </a:xfrm>
          <a:prstGeom prst="rect">
            <a:avLst/>
          </a:prstGeom>
          <a:noFill/>
          <a:ln>
            <a:solidFill>
              <a:schemeClr val="tx1"/>
            </a:solidFill>
          </a:ln>
        </p:spPr>
        <p:txBody>
          <a:bodyPr wrap="square" rtlCol="0">
            <a:spAutoFit/>
          </a:bodyPr>
          <a:lstStyle/>
          <a:p>
            <a:r>
              <a:rPr lang="en-US" dirty="0"/>
              <a:t>A method named </a:t>
            </a:r>
            <a:r>
              <a:rPr lang="en-US" dirty="0" err="1"/>
              <a:t>ShowCircleArea</a:t>
            </a:r>
            <a:r>
              <a:rPr lang="en-US" dirty="0"/>
              <a:t>, which does not accept any parameters</a:t>
            </a:r>
          </a:p>
        </p:txBody>
      </p:sp>
      <p:cxnSp>
        <p:nvCxnSpPr>
          <p:cNvPr id="7" name="Straight Arrow Connector 6">
            <a:extLst>
              <a:ext uri="{FF2B5EF4-FFF2-40B4-BE49-F238E27FC236}">
                <a16:creationId xmlns:a16="http://schemas.microsoft.com/office/drawing/2014/main" id="{B421026E-9E1E-4505-8082-F5BEF11BA27E}"/>
              </a:ext>
            </a:extLst>
          </p:cNvPr>
          <p:cNvCxnSpPr>
            <a:cxnSpLocks/>
            <a:endCxn id="6" idx="1"/>
          </p:cNvCxnSpPr>
          <p:nvPr/>
        </p:nvCxnSpPr>
        <p:spPr>
          <a:xfrm flipV="1">
            <a:off x="1527452" y="3429000"/>
            <a:ext cx="3669792" cy="6743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DF6854E-8B49-4221-9B60-64D6A0AB27E6}"/>
              </a:ext>
            </a:extLst>
          </p:cNvPr>
          <p:cNvSpPr txBox="1"/>
          <p:nvPr/>
        </p:nvSpPr>
        <p:spPr>
          <a:xfrm>
            <a:off x="5108852" y="4362090"/>
            <a:ext cx="2743200" cy="646331"/>
          </a:xfrm>
          <a:prstGeom prst="rect">
            <a:avLst/>
          </a:prstGeom>
          <a:noFill/>
          <a:ln>
            <a:solidFill>
              <a:schemeClr val="tx1"/>
            </a:solidFill>
          </a:ln>
        </p:spPr>
        <p:txBody>
          <a:bodyPr wrap="square" rtlCol="0">
            <a:spAutoFit/>
          </a:bodyPr>
          <a:lstStyle/>
          <a:p>
            <a:r>
              <a:rPr lang="en-US" dirty="0"/>
              <a:t>After the area is printed out inside the method</a:t>
            </a:r>
          </a:p>
        </p:txBody>
      </p:sp>
      <p:cxnSp>
        <p:nvCxnSpPr>
          <p:cNvPr id="9" name="Straight Arrow Connector 8">
            <a:extLst>
              <a:ext uri="{FF2B5EF4-FFF2-40B4-BE49-F238E27FC236}">
                <a16:creationId xmlns:a16="http://schemas.microsoft.com/office/drawing/2014/main" id="{A5F9FD67-553F-4805-8287-C23D3CA71C93}"/>
              </a:ext>
            </a:extLst>
          </p:cNvPr>
          <p:cNvCxnSpPr>
            <a:cxnSpLocks/>
          </p:cNvCxnSpPr>
          <p:nvPr/>
        </p:nvCxnSpPr>
        <p:spPr>
          <a:xfrm flipV="1">
            <a:off x="945284" y="5474975"/>
            <a:ext cx="4163568" cy="610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0985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1EA73-C582-4A17-BC3E-196EA5FF3D29}"/>
              </a:ext>
            </a:extLst>
          </p:cNvPr>
          <p:cNvSpPr>
            <a:spLocks noGrp="1"/>
          </p:cNvSpPr>
          <p:nvPr>
            <p:ph type="title"/>
          </p:nvPr>
        </p:nvSpPr>
        <p:spPr/>
        <p:txBody>
          <a:bodyPr/>
          <a:lstStyle/>
          <a:p>
            <a:pPr algn="l"/>
            <a:r>
              <a:rPr lang="en-US" dirty="0"/>
              <a:t>Method: types</a:t>
            </a:r>
          </a:p>
        </p:txBody>
      </p:sp>
      <p:sp>
        <p:nvSpPr>
          <p:cNvPr id="3" name="Content Placeholder 2">
            <a:extLst>
              <a:ext uri="{FF2B5EF4-FFF2-40B4-BE49-F238E27FC236}">
                <a16:creationId xmlns:a16="http://schemas.microsoft.com/office/drawing/2014/main" id="{CAF540E7-D00F-4CF1-B143-3702BF5C04F0}"/>
              </a:ext>
            </a:extLst>
          </p:cNvPr>
          <p:cNvSpPr>
            <a:spLocks noGrp="1"/>
          </p:cNvSpPr>
          <p:nvPr>
            <p:ph idx="1"/>
          </p:nvPr>
        </p:nvSpPr>
        <p:spPr/>
        <p:txBody>
          <a:bodyPr/>
          <a:lstStyle/>
          <a:p>
            <a:r>
              <a:rPr lang="en-US" dirty="0"/>
              <a:t>There are two types as shown before:</a:t>
            </a:r>
          </a:p>
          <a:p>
            <a:pPr lvl="1"/>
            <a:r>
              <a:rPr lang="en-US" dirty="0"/>
              <a:t>Return type: this method does its job and then returns a value (i.e., the result) back to where it is called from.</a:t>
            </a:r>
          </a:p>
          <a:p>
            <a:pPr lvl="1"/>
            <a:r>
              <a:rPr lang="en-US" dirty="0"/>
              <a:t>Non-return: This method does not return anything. In most cases, it just printouts out results, or modifies some </a:t>
            </a:r>
            <a:r>
              <a:rPr lang="en-US"/>
              <a:t>global variables.</a:t>
            </a:r>
            <a:endParaRPr lang="en-US" dirty="0"/>
          </a:p>
        </p:txBody>
      </p:sp>
    </p:spTree>
    <p:extLst>
      <p:ext uri="{BB962C8B-B14F-4D97-AF65-F5344CB8AC3E}">
        <p14:creationId xmlns:p14="http://schemas.microsoft.com/office/powerpoint/2010/main" val="1436187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rmAutofit/>
          </a:bodyPr>
          <a:lstStyle/>
          <a:p>
            <a:pPr algn="l"/>
            <a:r>
              <a:rPr lang="en-US" dirty="0"/>
              <a:t>Miniconda Installation 1/2</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457200" y="1600201"/>
            <a:ext cx="4572000" cy="4191000"/>
          </a:xfrm>
        </p:spPr>
        <p:txBody>
          <a:bodyPr>
            <a:normAutofit/>
          </a:bodyPr>
          <a:lstStyle/>
          <a:p>
            <a:r>
              <a:rPr lang="en-US" dirty="0"/>
              <a:t>Now that you have Miniconda installed, you should be able to see the Anaconda prompt (terminal). Go ahead and start the prompt =&gt; </a:t>
            </a:r>
            <a:r>
              <a:rPr lang="en-US" dirty="0">
                <a:solidFill>
                  <a:srgbClr val="FF0000"/>
                </a:solidFill>
              </a:rPr>
              <a:t>run as administrator</a:t>
            </a:r>
          </a:p>
          <a:p>
            <a:pPr lvl="1"/>
            <a:endParaRPr lang="en-US" dirty="0"/>
          </a:p>
        </p:txBody>
      </p:sp>
      <p:pic>
        <p:nvPicPr>
          <p:cNvPr id="5" name="Picture 4">
            <a:extLst>
              <a:ext uri="{FF2B5EF4-FFF2-40B4-BE49-F238E27FC236}">
                <a16:creationId xmlns:a16="http://schemas.microsoft.com/office/drawing/2014/main" id="{9321DD6F-99D4-40C9-B163-4167EFEAB361}"/>
              </a:ext>
            </a:extLst>
          </p:cNvPr>
          <p:cNvPicPr>
            <a:picLocks noChangeAspect="1"/>
          </p:cNvPicPr>
          <p:nvPr/>
        </p:nvPicPr>
        <p:blipFill rotWithShape="1">
          <a:blip r:embed="rId2"/>
          <a:srcRect l="15000" t="26296" r="65000" b="1644"/>
          <a:stretch/>
        </p:blipFill>
        <p:spPr>
          <a:xfrm>
            <a:off x="5181601" y="1219200"/>
            <a:ext cx="3657600" cy="3706370"/>
          </a:xfrm>
          <a:prstGeom prst="rect">
            <a:avLst/>
          </a:prstGeom>
        </p:spPr>
      </p:pic>
      <p:sp>
        <p:nvSpPr>
          <p:cNvPr id="6" name="Oval 5">
            <a:extLst>
              <a:ext uri="{FF2B5EF4-FFF2-40B4-BE49-F238E27FC236}">
                <a16:creationId xmlns:a16="http://schemas.microsoft.com/office/drawing/2014/main" id="{ECA1A3D0-E74C-4885-A650-5D73C5A5AADD}"/>
              </a:ext>
            </a:extLst>
          </p:cNvPr>
          <p:cNvSpPr/>
          <p:nvPr/>
        </p:nvSpPr>
        <p:spPr>
          <a:xfrm>
            <a:off x="5029200" y="2057400"/>
            <a:ext cx="17526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2533178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C8468-B219-4B5B-81F2-E234F8F1A886}"/>
              </a:ext>
            </a:extLst>
          </p:cNvPr>
          <p:cNvSpPr>
            <a:spLocks noGrp="1"/>
          </p:cNvSpPr>
          <p:nvPr>
            <p:ph type="title"/>
          </p:nvPr>
        </p:nvSpPr>
        <p:spPr/>
        <p:txBody>
          <a:bodyPr>
            <a:noAutofit/>
          </a:bodyPr>
          <a:lstStyle/>
          <a:p>
            <a:pPr algn="l"/>
            <a:r>
              <a:rPr lang="en-US" sz="3600" dirty="0"/>
              <a:t>Miniconda Environment for Python 1/2</a:t>
            </a:r>
          </a:p>
        </p:txBody>
      </p:sp>
      <p:sp>
        <p:nvSpPr>
          <p:cNvPr id="3" name="Content Placeholder 2">
            <a:extLst>
              <a:ext uri="{FF2B5EF4-FFF2-40B4-BE49-F238E27FC236}">
                <a16:creationId xmlns:a16="http://schemas.microsoft.com/office/drawing/2014/main" id="{B5BF8659-AC7F-492C-9493-159BD21B3103}"/>
              </a:ext>
            </a:extLst>
          </p:cNvPr>
          <p:cNvSpPr>
            <a:spLocks noGrp="1"/>
          </p:cNvSpPr>
          <p:nvPr>
            <p:ph idx="1"/>
          </p:nvPr>
        </p:nvSpPr>
        <p:spPr>
          <a:xfrm>
            <a:off x="502919" y="1228663"/>
            <a:ext cx="7239000" cy="1523999"/>
          </a:xfrm>
        </p:spPr>
        <p:txBody>
          <a:bodyPr>
            <a:normAutofit fontScale="85000" lnSpcReduction="10000"/>
          </a:bodyPr>
          <a:lstStyle/>
          <a:p>
            <a:r>
              <a:rPr lang="en-US" dirty="0"/>
              <a:t>Now we need to create a new environment for python version 3.9 from the terminal. Type the command shown below and proceed</a:t>
            </a:r>
          </a:p>
        </p:txBody>
      </p:sp>
      <p:pic>
        <p:nvPicPr>
          <p:cNvPr id="5" name="Picture 4">
            <a:extLst>
              <a:ext uri="{FF2B5EF4-FFF2-40B4-BE49-F238E27FC236}">
                <a16:creationId xmlns:a16="http://schemas.microsoft.com/office/drawing/2014/main" id="{440111ED-003F-6D9B-985B-D41DFF64DE79}"/>
              </a:ext>
            </a:extLst>
          </p:cNvPr>
          <p:cNvPicPr>
            <a:picLocks noChangeAspect="1"/>
          </p:cNvPicPr>
          <p:nvPr/>
        </p:nvPicPr>
        <p:blipFill rotWithShape="1">
          <a:blip r:embed="rId2"/>
          <a:srcRect t="35185" r="63333" b="50000"/>
          <a:stretch/>
        </p:blipFill>
        <p:spPr>
          <a:xfrm>
            <a:off x="0" y="2971800"/>
            <a:ext cx="8839200" cy="1295400"/>
          </a:xfrm>
          <a:prstGeom prst="rect">
            <a:avLst/>
          </a:prstGeom>
        </p:spPr>
      </p:pic>
    </p:spTree>
    <p:extLst>
      <p:ext uri="{BB962C8B-B14F-4D97-AF65-F5344CB8AC3E}">
        <p14:creationId xmlns:p14="http://schemas.microsoft.com/office/powerpoint/2010/main" val="1182898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1653</TotalTime>
  <Words>3210</Words>
  <Application>Microsoft Office PowerPoint</Application>
  <PresentationFormat>On-screen Show (4:3)</PresentationFormat>
  <Paragraphs>284</Paragraphs>
  <Slides>71</Slides>
  <Notes>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71</vt:i4>
      </vt:variant>
    </vt:vector>
  </HeadingPairs>
  <TitlesOfParts>
    <vt:vector size="75" baseType="lpstr">
      <vt:lpstr>Arial</vt:lpstr>
      <vt:lpstr>Calibri</vt:lpstr>
      <vt:lpstr>Wingdings</vt:lpstr>
      <vt:lpstr>Office Theme</vt:lpstr>
      <vt:lpstr>PowerPoint Presentation</vt:lpstr>
      <vt:lpstr>TOPICS</vt:lpstr>
      <vt:lpstr>Why “install” python</vt:lpstr>
      <vt:lpstr>What do you need to run python?</vt:lpstr>
      <vt:lpstr>Check whether you have Python</vt:lpstr>
      <vt:lpstr>Python installation</vt:lpstr>
      <vt:lpstr>Miniconda Installation 1/2</vt:lpstr>
      <vt:lpstr>Miniconda Installation 1/2</vt:lpstr>
      <vt:lpstr>Miniconda Environment for Python 1/2</vt:lpstr>
      <vt:lpstr>Miniconda Environment for Python 2/2</vt:lpstr>
      <vt:lpstr>Jupyter</vt:lpstr>
      <vt:lpstr>Install Jupyter</vt:lpstr>
      <vt:lpstr>View miniconda environments </vt:lpstr>
      <vt:lpstr>Activate miniconda environment </vt:lpstr>
      <vt:lpstr>Add support to jupyter</vt:lpstr>
      <vt:lpstr>Register jupyter</vt:lpstr>
      <vt:lpstr>Start Jupyter</vt:lpstr>
      <vt:lpstr>Jupyter</vt:lpstr>
      <vt:lpstr>Test jupyter</vt:lpstr>
      <vt:lpstr>PyCharm IDE</vt:lpstr>
      <vt:lpstr>PyCharm: a new python project </vt:lpstr>
      <vt:lpstr>Connect PyCharm to git</vt:lpstr>
      <vt:lpstr>Enable git with PyCharm</vt:lpstr>
      <vt:lpstr>Python projects</vt:lpstr>
      <vt:lpstr>Let us add a Database Management System (DBMS) to our systems</vt:lpstr>
      <vt:lpstr>PostgreSQL: Download and installation</vt:lpstr>
      <vt:lpstr>PostgreSQL: Download and installation</vt:lpstr>
      <vt:lpstr>Use PostgreSQL</vt:lpstr>
      <vt:lpstr>Create a separate user for CYBR 493</vt:lpstr>
      <vt:lpstr>CYBR 493 DB user details</vt:lpstr>
      <vt:lpstr>Create new DB for CYBR class</vt:lpstr>
      <vt:lpstr>Coding in python</vt:lpstr>
      <vt:lpstr>Where to start?</vt:lpstr>
      <vt:lpstr>Using libraries/ packages</vt:lpstr>
      <vt:lpstr>Installing libraries/ packages</vt:lpstr>
      <vt:lpstr>Test python- PostgreSQL connection</vt:lpstr>
      <vt:lpstr>Coding in python CH2: python for cybersecurity </vt:lpstr>
      <vt:lpstr>Pseudo code</vt:lpstr>
      <vt:lpstr>Pseudo code: Example</vt:lpstr>
      <vt:lpstr>Pseudo code: Example</vt:lpstr>
      <vt:lpstr>Pseudo code: Implementation</vt:lpstr>
      <vt:lpstr>Variables</vt:lpstr>
      <vt:lpstr>Variables</vt:lpstr>
      <vt:lpstr>Working with Variables </vt:lpstr>
      <vt:lpstr>Variable Names </vt:lpstr>
      <vt:lpstr>Variable Names: Make names meaningful  </vt:lpstr>
      <vt:lpstr>Variable Names: Names should be lowercase</vt:lpstr>
      <vt:lpstr>Variable Types</vt:lpstr>
      <vt:lpstr>Conditional statements</vt:lpstr>
      <vt:lpstr>Conditional statements: Example</vt:lpstr>
      <vt:lpstr>Conditional statements: Example</vt:lpstr>
      <vt:lpstr>Please refer to CH2 codes in the pythonforcybersecurity repo for examples</vt:lpstr>
      <vt:lpstr>Debugging code</vt:lpstr>
      <vt:lpstr>Simple Calculator</vt:lpstr>
      <vt:lpstr>Simple Calculator</vt:lpstr>
      <vt:lpstr>In-class activity #3.</vt:lpstr>
      <vt:lpstr>Simple Calculator: pseudo code</vt:lpstr>
      <vt:lpstr>Simple Calculator 2</vt:lpstr>
      <vt:lpstr>String manipulation</vt:lpstr>
      <vt:lpstr>String manipulation</vt:lpstr>
      <vt:lpstr>Repetitions </vt:lpstr>
      <vt:lpstr>For loops</vt:lpstr>
      <vt:lpstr>For loops: Example</vt:lpstr>
      <vt:lpstr>Code Documentation </vt:lpstr>
      <vt:lpstr>Functions/ Methods</vt:lpstr>
      <vt:lpstr>Methods</vt:lpstr>
      <vt:lpstr>Create methods in python</vt:lpstr>
      <vt:lpstr>Passing data to method</vt:lpstr>
      <vt:lpstr>Passing data to method</vt:lpstr>
      <vt:lpstr>Methods without passing data</vt:lpstr>
      <vt:lpstr>Method: types</vt:lpstr>
    </vt:vector>
  </TitlesOfParts>
  <Company>WVU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Erica Lindsay</dc:creator>
  <cp:lastModifiedBy>Mohammad Ahmad</cp:lastModifiedBy>
  <cp:revision>224</cp:revision>
  <dcterms:created xsi:type="dcterms:W3CDTF">2011-06-20T17:46:59Z</dcterms:created>
  <dcterms:modified xsi:type="dcterms:W3CDTF">2024-08-22T11:42:50Z</dcterms:modified>
</cp:coreProperties>
</file>